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3" r:id="rId2"/>
  </p:sldMasterIdLst>
  <p:notesMasterIdLst>
    <p:notesMasterId r:id="rId31"/>
  </p:notesMasterIdLst>
  <p:sldIdLst>
    <p:sldId id="272" r:id="rId3"/>
    <p:sldId id="279" r:id="rId4"/>
    <p:sldId id="260" r:id="rId5"/>
    <p:sldId id="273" r:id="rId6"/>
    <p:sldId id="274" r:id="rId7"/>
    <p:sldId id="275" r:id="rId8"/>
    <p:sldId id="276" r:id="rId9"/>
    <p:sldId id="277" r:id="rId10"/>
    <p:sldId id="261" r:id="rId11"/>
    <p:sldId id="270" r:id="rId12"/>
    <p:sldId id="263" r:id="rId13"/>
    <p:sldId id="271" r:id="rId14"/>
    <p:sldId id="265"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66" r:id="rId28"/>
    <p:sldId id="267" r:id="rId29"/>
    <p:sldId id="269"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78A5F15-BCC5-4895-9BB4-782CCDFBDC25}">
  <a:tblStyle styleId="{378A5F15-BCC5-4895-9BB4-782CCDFBDC25}" styleName="Table_0"/>
  <a:tblStyle styleId="{DDD2A654-3AC3-4553-8EC5-BC9BB47941E6}"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6778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2534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455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4541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0267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3127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351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391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5229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4876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On the second homework don’t do the read, copy write</a:t>
            </a:r>
          </a:p>
          <a:p>
            <a:pPr lvl="0" rtl="0">
              <a:spcBef>
                <a:spcPts val="0"/>
              </a:spcBef>
              <a:buNone/>
            </a:pPr>
            <a:r>
              <a:rPr lang="en"/>
              <a:t>Turn your notes and KO  into one of the above </a:t>
            </a:r>
          </a:p>
        </p:txBody>
      </p:sp>
    </p:spTree>
    <p:extLst>
      <p:ext uri="{BB962C8B-B14F-4D97-AF65-F5344CB8AC3E}">
        <p14:creationId xmlns:p14="http://schemas.microsoft.com/office/powerpoint/2010/main" val="2435175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894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001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1042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82514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17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1865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4330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557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286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283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1654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963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688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50443" y="9430091"/>
            <a:ext cx="2945659" cy="496411"/>
          </a:xfrm>
          <a:prstGeom prst="rect">
            <a:avLst/>
          </a:prstGeom>
        </p:spPr>
        <p:txBody>
          <a:bodyPr/>
          <a:lstStyle/>
          <a:p>
            <a:fld id="{E2560190-99FD-3E4E-9C0A-B66C46E32549}" type="slidenum">
              <a:rPr lang="en-US" smtClean="0"/>
              <a:t>10</a:t>
            </a:fld>
            <a:endParaRPr lang="en-US"/>
          </a:p>
        </p:txBody>
      </p:sp>
    </p:spTree>
    <p:extLst>
      <p:ext uri="{BB962C8B-B14F-4D97-AF65-F5344CB8AC3E}">
        <p14:creationId xmlns:p14="http://schemas.microsoft.com/office/powerpoint/2010/main" val="401201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2801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0BFFC82D-C56A-B845-9515-62DD68A65328}" type="datetimeFigureOut">
              <a:rPr lang="en-US" smtClean="0"/>
              <a:t>7/5/2017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D8FD49-FB9D-BC45-AC96-A07ACC1D8B84}" type="slidenum">
              <a:rPr lang="en-US" smtClean="0"/>
              <a:t>‹#›</a:t>
            </a:fld>
            <a:endParaRPr lang="en-US"/>
          </a:p>
        </p:txBody>
      </p:sp>
    </p:spTree>
    <p:extLst>
      <p:ext uri="{BB962C8B-B14F-4D97-AF65-F5344CB8AC3E}">
        <p14:creationId xmlns:p14="http://schemas.microsoft.com/office/powerpoint/2010/main" val="388244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1143000" y="841772"/>
            <a:ext cx="6858000" cy="17907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33" name="Shape 133"/>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lvl="0" indent="0" algn="ctr" rtl="0">
              <a:lnSpc>
                <a:spcPct val="90000"/>
              </a:lnSpc>
              <a:spcBef>
                <a:spcPts val="80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400"/>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39" name="Shape 139"/>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23887" y="1282303"/>
            <a:ext cx="7886699" cy="2139552"/>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45" name="Shape 145"/>
          <p:cNvSpPr txBox="1">
            <a:spLocks noGrp="1"/>
          </p:cNvSpPr>
          <p:nvPr>
            <p:ph type="body" idx="1"/>
          </p:nvPr>
        </p:nvSpPr>
        <p:spPr>
          <a:xfrm>
            <a:off x="623887" y="3442097"/>
            <a:ext cx="7886699" cy="1125140"/>
          </a:xfrm>
          <a:prstGeom prst="rect">
            <a:avLst/>
          </a:prstGeom>
          <a:noFill/>
          <a:ln>
            <a:noFill/>
          </a:ln>
        </p:spPr>
        <p:txBody>
          <a:bodyPr lIns="68575" tIns="68575" rIns="68575" bIns="68575" anchor="t" anchorCtr="0"/>
          <a:lstStyle>
            <a:lvl1pPr marL="0" marR="0" lvl="0" indent="0" algn="l" rtl="0">
              <a:lnSpc>
                <a:spcPct val="90000"/>
              </a:lnSpc>
              <a:spcBef>
                <a:spcPts val="80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400"/>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400"/>
              </a:spcBef>
              <a:buClr>
                <a:srgbClr val="888888"/>
              </a:buClr>
              <a:buFont typeface="Arial"/>
              <a:buNone/>
              <a:defRPr sz="140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400"/>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51" name="Shape 151"/>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55" name="Shape 155"/>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2984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58" name="Shape 158"/>
          <p:cNvSpPr txBox="1">
            <a:spLocks noGrp="1"/>
          </p:cNvSpPr>
          <p:nvPr>
            <p:ph type="body" idx="1"/>
          </p:nvPr>
        </p:nvSpPr>
        <p:spPr>
          <a:xfrm>
            <a:off x="629840" y="1260872"/>
            <a:ext cx="386834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2"/>
          </p:nvPr>
        </p:nvSpPr>
        <p:spPr>
          <a:xfrm>
            <a:off x="629840" y="1878806"/>
            <a:ext cx="386834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marR="0" lvl="0" indent="0" algn="l" rtl="0">
              <a:lnSpc>
                <a:spcPct val="90000"/>
              </a:lnSpc>
              <a:spcBef>
                <a:spcPts val="80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1400" b="1"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61" name="Shape 161"/>
          <p:cNvSpPr txBox="1">
            <a:spLocks noGrp="1"/>
          </p:cNvSpPr>
          <p:nvPr>
            <p:ph type="body" idx="4"/>
          </p:nvPr>
        </p:nvSpPr>
        <p:spPr>
          <a:xfrm>
            <a:off x="4629150" y="1878806"/>
            <a:ext cx="3887390" cy="2763441"/>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67" name="Shape 16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76" name="Shape 176"/>
          <p:cNvSpPr txBox="1">
            <a:spLocks noGrp="1"/>
          </p:cNvSpPr>
          <p:nvPr>
            <p:ph type="body" idx="1"/>
          </p:nvPr>
        </p:nvSpPr>
        <p:spPr>
          <a:xfrm>
            <a:off x="3887390" y="740568"/>
            <a:ext cx="4629149" cy="3655218"/>
          </a:xfrm>
          <a:prstGeom prst="rect">
            <a:avLst/>
          </a:prstGeom>
          <a:noFill/>
          <a:ln>
            <a:noFill/>
          </a:ln>
        </p:spPr>
        <p:txBody>
          <a:bodyPr lIns="68575" tIns="68575" rIns="68575" bIns="68575" anchor="t" anchorCtr="0"/>
          <a:lstStyle>
            <a:lvl1pPr marL="177800" marR="0" lvl="0" indent="-25400" algn="l" rtl="0">
              <a:lnSpc>
                <a:spcPct val="90000"/>
              </a:lnSpc>
              <a:spcBef>
                <a:spcPts val="8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20700" marR="0" lvl="1" indent="-38100" algn="l" rtl="0">
              <a:lnSpc>
                <a:spcPct val="90000"/>
              </a:lnSpc>
              <a:spcBef>
                <a:spcPts val="4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63600" marR="0" lvl="2"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6500" marR="0" lvl="3"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9400" marR="0" lvl="4"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92300" marR="0" lvl="5"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35200" marR="0" lvl="6"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8100" marR="0" lvl="7"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21000" marR="0" lvl="8"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77" name="Shape 177"/>
          <p:cNvSpPr txBox="1">
            <a:spLocks noGrp="1"/>
          </p:cNvSpPr>
          <p:nvPr>
            <p:ph type="body" idx="2"/>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29840" y="342900"/>
            <a:ext cx="2949177" cy="1200149"/>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83" name="Shape 183"/>
          <p:cNvSpPr>
            <a:spLocks noGrp="1"/>
          </p:cNvSpPr>
          <p:nvPr>
            <p:ph type="pic" idx="2"/>
          </p:nvPr>
        </p:nvSpPr>
        <p:spPr>
          <a:xfrm>
            <a:off x="3887390" y="740568"/>
            <a:ext cx="4629149" cy="3655218"/>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SzPct val="45833"/>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5238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61111"/>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SzPct val="73333"/>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1"/>
          </p:nvPr>
        </p:nvSpPr>
        <p:spPr>
          <a:xfrm>
            <a:off x="629840" y="1543050"/>
            <a:ext cx="2949177" cy="2858691"/>
          </a:xfrm>
          <a:prstGeom prst="rect">
            <a:avLst/>
          </a:prstGeom>
          <a:noFill/>
          <a:ln>
            <a:noFill/>
          </a:ln>
        </p:spPr>
        <p:txBody>
          <a:bodyPr lIns="68575" tIns="68575" rIns="68575" bIns="68575" anchor="t" anchorCtr="0"/>
          <a:lstStyle>
            <a:lvl1pPr marL="0" marR="0" lvl="0" indent="0" algn="l" rtl="0">
              <a:lnSpc>
                <a:spcPct val="90000"/>
              </a:lnSpc>
              <a:spcBef>
                <a:spcPts val="80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Font typeface="Arial"/>
              <a:buNone/>
              <a:defRPr sz="1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400"/>
              </a:spcBef>
              <a:buClr>
                <a:schemeClr val="dk1"/>
              </a:buClr>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90" name="Shape 190"/>
          <p:cNvSpPr txBox="1">
            <a:spLocks noGrp="1"/>
          </p:cNvSpPr>
          <p:nvPr>
            <p:ph type="body" idx="1"/>
          </p:nvPr>
        </p:nvSpPr>
        <p:spPr>
          <a:xfrm rot="5400000">
            <a:off x="2940248" y="-942379"/>
            <a:ext cx="3263503" cy="7886699"/>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rot="5400000">
            <a:off x="5350073" y="1467445"/>
            <a:ext cx="4358878" cy="1971674"/>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196" name="Shape 196"/>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8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28650" y="273843"/>
            <a:ext cx="7886699"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1"/>
              </a:buClr>
              <a:buSzPct val="33333"/>
              <a:buFont typeface="Calibri"/>
              <a:buNone/>
              <a:defRPr sz="3300" b="0" i="0" u="none" strike="noStrike" cap="none">
                <a:solidFill>
                  <a:schemeClr val="dk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27" name="Shape 127"/>
          <p:cNvSpPr txBox="1">
            <a:spLocks noGrp="1"/>
          </p:cNvSpPr>
          <p:nvPr>
            <p:ph type="body" idx="1"/>
          </p:nvPr>
        </p:nvSpPr>
        <p:spPr>
          <a:xfrm>
            <a:off x="628650" y="1369218"/>
            <a:ext cx="7886699" cy="3263503"/>
          </a:xfrm>
          <a:prstGeom prst="rect">
            <a:avLst/>
          </a:prstGeom>
          <a:noFill/>
          <a:ln>
            <a:noFill/>
          </a:ln>
        </p:spPr>
        <p:txBody>
          <a:bodyPr lIns="68575" tIns="68575" rIns="68575" bIns="68575" anchor="t" anchorCtr="0"/>
          <a:lstStyle>
            <a:lvl1pPr marL="177800" marR="0" lvl="0" indent="-38100" algn="l" rtl="0">
              <a:lnSpc>
                <a:spcPct val="90000"/>
              </a:lnSpc>
              <a:spcBef>
                <a:spcPts val="80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20700" marR="0" lvl="1" indent="-6350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63600" marR="0" lvl="2" indent="-7620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6500" marR="0" lvl="3"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9400" marR="0" lvl="4"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lvl="0" indent="0" algn="l"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3028950" y="4767262"/>
            <a:ext cx="3086100" cy="273843"/>
          </a:xfrm>
          <a:prstGeom prst="rect">
            <a:avLst/>
          </a:prstGeom>
          <a:noFill/>
          <a:ln>
            <a:noFill/>
          </a:ln>
        </p:spPr>
        <p:txBody>
          <a:bodyPr lIns="68575" tIns="68575" rIns="68575" bIns="68575" anchor="ctr" anchorCtr="0"/>
          <a:lstStyle>
            <a:lvl1pPr marL="0" marR="0" lvl="0" indent="0" algn="ctr" rtl="0">
              <a:spcBef>
                <a:spcPts val="0"/>
              </a:spcBef>
              <a:buSzPct val="122222"/>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GB" sz="900" b="0" i="0" u="none" strike="noStrike" cap="none">
                <a:solidFill>
                  <a:srgbClr val="888888"/>
                </a:solidFill>
                <a:latin typeface="Calibri"/>
                <a:ea typeface="Calibri"/>
                <a:cs typeface="Calibri"/>
                <a:sym typeface="Calibri"/>
              </a:rPr>
              <a:t>‹#›</a:t>
            </a:fld>
            <a:endParaRPr lang="en-GB"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4544"/>
            <a:ext cx="6665360" cy="22217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845" y="3990287"/>
            <a:ext cx="1204788" cy="6108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748" y="3135070"/>
            <a:ext cx="3782532" cy="5064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055844"/>
            <a:ext cx="1214754" cy="8812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5516" y="2150119"/>
            <a:ext cx="1906514" cy="90572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2147243"/>
            <a:ext cx="1620180" cy="83701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4199" y="2150119"/>
            <a:ext cx="1646802" cy="91458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38174" y="3135071"/>
            <a:ext cx="1862826" cy="495545"/>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0042" y="2168262"/>
            <a:ext cx="1242138" cy="92446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4349" y="3664871"/>
            <a:ext cx="1048861" cy="76634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21060" y="3644137"/>
            <a:ext cx="787078" cy="787078"/>
          </a:xfrm>
          <a:prstGeom prst="rect">
            <a:avLst/>
          </a:prstGeom>
        </p:spPr>
      </p:pic>
      <p:sp>
        <p:nvSpPr>
          <p:cNvPr id="16" name="TextBox 15"/>
          <p:cNvSpPr txBox="1"/>
          <p:nvPr/>
        </p:nvSpPr>
        <p:spPr>
          <a:xfrm>
            <a:off x="2546605" y="3615029"/>
            <a:ext cx="3624577" cy="1638910"/>
          </a:xfrm>
          <a:prstGeom prst="rect">
            <a:avLst/>
          </a:prstGeom>
          <a:noFill/>
        </p:spPr>
        <p:txBody>
          <a:bodyPr wrap="square" rtlCol="0">
            <a:spAutoFit/>
          </a:bodyPr>
          <a:lstStyle/>
          <a:p>
            <a:pPr algn="ctr"/>
            <a:r>
              <a:rPr lang="en-GB" sz="2400" b="1" dirty="0" smtClean="0"/>
              <a:t>Homework and the Achievement Gap</a:t>
            </a:r>
            <a:endParaRPr lang="en-GB" sz="2400" b="1" dirty="0"/>
          </a:p>
          <a:p>
            <a:pPr algn="ctr"/>
            <a:endParaRPr lang="en-GB" sz="1050" dirty="0"/>
          </a:p>
          <a:p>
            <a:pPr algn="ctr"/>
            <a:r>
              <a:rPr lang="en-GB" sz="2100" i="1" dirty="0" smtClean="0"/>
              <a:t>Kathrine Mortimore </a:t>
            </a:r>
            <a:r>
              <a:rPr lang="en-GB" sz="1800" i="1" dirty="0" smtClean="0">
                <a:solidFill>
                  <a:schemeClr val="accent5"/>
                </a:solidFill>
              </a:rPr>
              <a:t>@Kathrine_28</a:t>
            </a:r>
          </a:p>
        </p:txBody>
      </p:sp>
    </p:spTree>
    <p:extLst>
      <p:ext uri="{BB962C8B-B14F-4D97-AF65-F5344CB8AC3E}">
        <p14:creationId xmlns:p14="http://schemas.microsoft.com/office/powerpoint/2010/main" val="136206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145912" y="-8078"/>
          <a:ext cx="2524387" cy="4340136"/>
        </p:xfrm>
        <a:graphic>
          <a:graphicData uri="http://schemas.openxmlformats.org/drawingml/2006/table">
            <a:tbl>
              <a:tblPr firstRow="1" bandRow="1">
                <a:tableStyleId>{5940675A-B579-460E-94D1-54222C63F5DA}</a:tableStyleId>
              </a:tblPr>
              <a:tblGrid>
                <a:gridCol w="592310"/>
                <a:gridCol w="1932077"/>
              </a:tblGrid>
              <a:tr h="235437">
                <a:tc>
                  <a:txBody>
                    <a:bodyPr/>
                    <a:lstStyle/>
                    <a:p>
                      <a:pPr algn="ctr"/>
                      <a:r>
                        <a:rPr lang="en-US" sz="900" b="1" dirty="0" smtClean="0">
                          <a:solidFill>
                            <a:schemeClr val="tx1"/>
                          </a:solidFill>
                        </a:rPr>
                        <a:t>ACT</a:t>
                      </a:r>
                      <a:endParaRPr lang="en-US" sz="900" b="1" dirty="0">
                        <a:solidFill>
                          <a:schemeClr val="tx1"/>
                        </a:solidFill>
                      </a:endParaRPr>
                    </a:p>
                  </a:txBody>
                  <a:tcPr marL="68580" marR="68580" marT="34290" marB="34290">
                    <a:solidFill>
                      <a:srgbClr val="4AB1E4"/>
                    </a:solidFill>
                  </a:tcPr>
                </a:tc>
                <a:tc>
                  <a:txBody>
                    <a:bodyPr/>
                    <a:lstStyle/>
                    <a:p>
                      <a:r>
                        <a:rPr lang="en-US" sz="900" b="1" dirty="0" smtClean="0">
                          <a:solidFill>
                            <a:schemeClr val="tx1"/>
                          </a:solidFill>
                        </a:rPr>
                        <a:t>PLOT</a:t>
                      </a:r>
                      <a:endParaRPr lang="en-US" sz="900" b="1" dirty="0">
                        <a:solidFill>
                          <a:schemeClr val="tx1"/>
                        </a:solidFill>
                      </a:endParaRPr>
                    </a:p>
                  </a:txBody>
                  <a:tcPr marL="68580" marR="68580" marT="34290" marB="34290">
                    <a:solidFill>
                      <a:srgbClr val="4AB1E4"/>
                    </a:solidFill>
                  </a:tcPr>
                </a:tc>
              </a:tr>
              <a:tr h="982980">
                <a:tc>
                  <a:txBody>
                    <a:bodyPr/>
                    <a:lstStyle/>
                    <a:p>
                      <a:pPr algn="ctr"/>
                      <a:r>
                        <a:rPr lang="en-US" sz="1200" b="1" dirty="0" smtClean="0">
                          <a:solidFill>
                            <a:srgbClr val="7030A0"/>
                          </a:solidFill>
                        </a:rPr>
                        <a:t>1</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In Italy two noble families, the Montagues and Capulets, have much bad blood between them. Romeo, son of old Montague, is in love with Rosaline, who disdains his love. As a result, Romeo is depressed. To cure him of his love, his friend Benvolio induces him to attend a masked ball at the Capulets, where he could encounter other beauties and forget Rosaline. At the ball, Romeo is attracted by a girl who he learns is Juliet, daughter of the Capulets. They seal their love with a kiss. </a:t>
                      </a:r>
                      <a:endParaRPr lang="en-US" sz="600" i="1" dirty="0"/>
                    </a:p>
                  </a:txBody>
                  <a:tcPr marL="68580" marR="68580" marT="34290" marB="34290"/>
                </a:tc>
              </a:tr>
              <a:tr h="629979">
                <a:tc>
                  <a:txBody>
                    <a:bodyPr/>
                    <a:lstStyle/>
                    <a:p>
                      <a:pPr algn="ctr"/>
                      <a:r>
                        <a:rPr lang="en-US" sz="1200" b="1" dirty="0" smtClean="0">
                          <a:solidFill>
                            <a:srgbClr val="7030A0"/>
                          </a:solidFill>
                        </a:rPr>
                        <a:t>2 </a:t>
                      </a:r>
                    </a:p>
                    <a:p>
                      <a:pPr algn="ctr"/>
                      <a:endParaRPr lang="en-US" sz="1200" b="1" dirty="0">
                        <a:solidFill>
                          <a:srgbClr val="7030A0"/>
                        </a:solidFill>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Romeo lingers in Capulet’s garden, standing in the orchard beneath Juliet’s balcony. He sees Juliet leaning over the railing, hears her calling out his name, and wishes that he were not a Montague. He reveals his presence, and they resolve, after an ardent love scene, to be married secretly. </a:t>
                      </a:r>
                    </a:p>
                  </a:txBody>
                  <a:tcPr marL="68580" marR="68580" marT="34290" marB="34290"/>
                </a:tc>
              </a:tr>
              <a:tr h="800100">
                <a:tc>
                  <a:txBody>
                    <a:bodyPr/>
                    <a:lstStyle/>
                    <a:p>
                      <a:pPr algn="ctr"/>
                      <a:r>
                        <a:rPr lang="en-US" sz="1200" b="1" dirty="0" smtClean="0">
                          <a:solidFill>
                            <a:srgbClr val="7030A0"/>
                          </a:solidFill>
                        </a:rPr>
                        <a:t>3</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Tybalt encounters Romeo returning from Friar Lawrence’s cell. Romeo, softened by his newfound love and his marriage to Juliet, refuses to be drawn into a quarrel with Tybalt, now his kinsman by marriage. Mercutio grapples with Tybalt and is killed. Aroused to fury by the death of his friend, Romeo fights with Tybalt and kills him and takes shelter in the Friar’s cell. </a:t>
                      </a:r>
                      <a:endParaRPr kumimoji="0" lang="en-US" sz="600" b="0" i="1"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r>
              <a:tr h="708660">
                <a:tc>
                  <a:txBody>
                    <a:bodyPr/>
                    <a:lstStyle/>
                    <a:p>
                      <a:pPr algn="ctr"/>
                      <a:r>
                        <a:rPr lang="en-US" sz="1200" b="1" dirty="0" smtClean="0">
                          <a:solidFill>
                            <a:srgbClr val="7030A0"/>
                          </a:solidFill>
                        </a:rPr>
                        <a:t>4</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In despair, Juliet seeks Friar Lawrence’s advice. He gives her a sleeping potion, which for a time will cause her to appear dead. Thus, on the day of her supposed marriage to Paris, she will be carried to the family vault. By the time she awakens, Romeo will be summoned to the vault and take her away to Mantua. </a:t>
                      </a:r>
                      <a:endParaRPr kumimoji="0" lang="en-US" sz="600" b="0" i="1"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tc>
              </a:tr>
              <a:tr h="982980">
                <a:tc>
                  <a:txBody>
                    <a:bodyPr/>
                    <a:lstStyle/>
                    <a:p>
                      <a:pPr algn="ctr"/>
                      <a:r>
                        <a:rPr lang="en-US" sz="1200" b="1" dirty="0" smtClean="0">
                          <a:solidFill>
                            <a:srgbClr val="7030A0"/>
                          </a:solidFill>
                        </a:rPr>
                        <a:t>5</a:t>
                      </a:r>
                    </a:p>
                    <a:p>
                      <a:pPr algn="ctr"/>
                      <a:endParaRPr lang="en-US" sz="1200" b="1" dirty="0">
                        <a:solidFill>
                          <a:srgbClr val="7030A0"/>
                        </a:solidFill>
                      </a:endParaRP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The Friar’s letter fails to reach Romeo. When he hears of Juliet’s death Romeo procures a deadly poison from an apothecary and secretly returns to Verona to say his last farewell to his deceased wife and die by her side. At Juliet’s side, Romeo drinks the poison and dies. When Juliet awakens from her deep sleep, she </a:t>
                      </a:r>
                      <a:r>
                        <a:rPr kumimoji="0" lang="en-US" sz="600" b="0" i="0" u="none" strike="noStrike" kern="1200" cap="none" spc="0" normalizeH="0" baseline="0" noProof="0" dirty="0" err="1" smtClean="0">
                          <a:ln>
                            <a:noFill/>
                          </a:ln>
                          <a:solidFill>
                            <a:prstClr val="black"/>
                          </a:solidFill>
                          <a:effectLst/>
                          <a:uLnTx/>
                          <a:uFillTx/>
                          <a:latin typeface="+mn-lt"/>
                          <a:ea typeface="+mn-ea"/>
                          <a:cs typeface="+mn-cs"/>
                        </a:rPr>
                        <a:t>realises</a:t>
                      </a:r>
                      <a:r>
                        <a:rPr kumimoji="0" lang="en-US" sz="600" b="0" i="0" u="none" strike="noStrike" kern="1200" cap="none" spc="0" normalizeH="0" baseline="0" noProof="0" dirty="0" smtClean="0">
                          <a:ln>
                            <a:noFill/>
                          </a:ln>
                          <a:solidFill>
                            <a:prstClr val="black"/>
                          </a:solidFill>
                          <a:effectLst/>
                          <a:uLnTx/>
                          <a:uFillTx/>
                          <a:latin typeface="+mn-lt"/>
                          <a:ea typeface="+mn-ea"/>
                          <a:cs typeface="+mn-cs"/>
                        </a:rPr>
                        <a:t> Romeo’s error and kills herself with his dagger. The Capulets and Montague decide to reconcile as a result of the deaths of their children. </a:t>
                      </a:r>
                      <a:endParaRPr lang="en-US" sz="600" i="1" dirty="0"/>
                    </a:p>
                  </a:txBody>
                  <a:tcPr marL="68580" marR="68580" marT="34290" marB="34290"/>
                </a:tc>
              </a:tr>
            </a:tbl>
          </a:graphicData>
        </a:graphic>
      </p:graphicFrame>
      <p:graphicFrame>
        <p:nvGraphicFramePr>
          <p:cNvPr id="9" name="Table 8"/>
          <p:cNvGraphicFramePr>
            <a:graphicFrameLocks noGrp="1"/>
          </p:cNvGraphicFramePr>
          <p:nvPr>
            <p:extLst/>
          </p:nvPr>
        </p:nvGraphicFramePr>
        <p:xfrm>
          <a:off x="3670300" y="0"/>
          <a:ext cx="2052719" cy="2240280"/>
        </p:xfrm>
        <a:graphic>
          <a:graphicData uri="http://schemas.openxmlformats.org/drawingml/2006/table">
            <a:tbl>
              <a:tblPr firstRow="1" bandRow="1">
                <a:tableStyleId>{5940675A-B579-460E-94D1-54222C63F5DA}</a:tableStyleId>
              </a:tblPr>
              <a:tblGrid>
                <a:gridCol w="513512"/>
                <a:gridCol w="1539207"/>
              </a:tblGrid>
              <a:tr h="205740">
                <a:tc gridSpan="2">
                  <a:txBody>
                    <a:bodyPr/>
                    <a:lstStyle/>
                    <a:p>
                      <a:pPr algn="ctr"/>
                      <a:r>
                        <a:rPr lang="en-US" sz="900" b="1" i="0" dirty="0" smtClean="0"/>
                        <a:t>CHARACTERS</a:t>
                      </a:r>
                      <a:endParaRPr lang="en-US" sz="900" b="1" i="0" dirty="0"/>
                    </a:p>
                  </a:txBody>
                  <a:tcPr marL="68580" marR="68580" marT="34290" marB="34290">
                    <a:solidFill>
                      <a:srgbClr val="4AB1E4"/>
                    </a:solidFill>
                  </a:tcPr>
                </a:tc>
                <a:tc hMerge="1">
                  <a:txBody>
                    <a:bodyPr/>
                    <a:lstStyle/>
                    <a:p>
                      <a:pPr algn="ctr"/>
                      <a:endParaRPr lang="en-US" sz="1200" b="1" i="0" dirty="0"/>
                    </a:p>
                  </a:txBody>
                  <a:tcPr>
                    <a:solidFill>
                      <a:srgbClr val="4AB1E4"/>
                    </a:solidFill>
                  </a:tcPr>
                </a:tc>
              </a:tr>
              <a:tr h="251460">
                <a:tc>
                  <a:txBody>
                    <a:bodyPr/>
                    <a:lstStyle/>
                    <a:p>
                      <a:pPr algn="ctr"/>
                      <a:r>
                        <a:rPr lang="en-US" sz="600" b="1" dirty="0" smtClean="0"/>
                        <a:t>1. Romeo</a:t>
                      </a:r>
                    </a:p>
                    <a:p>
                      <a:pPr algn="ctr"/>
                      <a:r>
                        <a:rPr lang="en-US" sz="600" b="1" dirty="0" smtClean="0"/>
                        <a:t>Montague</a:t>
                      </a:r>
                      <a:endParaRPr lang="en-US" sz="600" b="1"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Intense, intelligent, quick witted, and loved by his friends.</a:t>
                      </a:r>
                    </a:p>
                  </a:txBody>
                  <a:tcPr marL="68580" marR="68580" marT="34290" marB="34290"/>
                </a:tc>
              </a:tr>
              <a:tr h="251460">
                <a:tc>
                  <a:txBody>
                    <a:bodyPr/>
                    <a:lstStyle/>
                    <a:p>
                      <a:pPr algn="ctr"/>
                      <a:r>
                        <a:rPr lang="en-US" sz="600" b="1" dirty="0" smtClean="0"/>
                        <a:t>2. Juliet </a:t>
                      </a:r>
                    </a:p>
                    <a:p>
                      <a:pPr algn="ctr"/>
                      <a:r>
                        <a:rPr lang="en-US" sz="600" b="1" dirty="0" smtClean="0"/>
                        <a:t>Capulet</a:t>
                      </a:r>
                      <a:endParaRPr lang="en-US" sz="600" b="1"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Naïve and sheltered at the beginning, develops into a woman with strength. </a:t>
                      </a:r>
                    </a:p>
                  </a:txBody>
                  <a:tcPr marL="68580" marR="68580" marT="34290" marB="34290"/>
                </a:tc>
              </a:tr>
              <a:tr h="251460">
                <a:tc>
                  <a:txBody>
                    <a:bodyPr/>
                    <a:lstStyle/>
                    <a:p>
                      <a:pPr algn="ctr"/>
                      <a:r>
                        <a:rPr lang="en-US" sz="600" b="1" dirty="0" smtClean="0"/>
                        <a:t>3. Mercutio</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Romeo’s close friend. Wild, playful and sarcastic</a:t>
                      </a:r>
                      <a:r>
                        <a:rPr kumimoji="0" lang="en-US" sz="600" b="1" i="0" u="none" strike="noStrike" kern="1200" cap="none" spc="0" normalizeH="0" baseline="0" noProof="0" dirty="0">
                          <a:ln>
                            <a:noFill/>
                          </a:ln>
                          <a:solidFill>
                            <a:schemeClr val="tx1"/>
                          </a:solidFill>
                          <a:effectLst/>
                          <a:uLnTx/>
                          <a:uFillTx/>
                          <a:latin typeface="+mn-lt"/>
                          <a:ea typeface="+mn-ea"/>
                          <a:cs typeface="+mn-cs"/>
                        </a:rPr>
                        <a:t>.</a:t>
                      </a:r>
                      <a:endParaRPr kumimoji="0" lang="en-US" sz="6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tc>
              </a:tr>
              <a:tr h="342900">
                <a:tc>
                  <a:txBody>
                    <a:bodyPr/>
                    <a:lstStyle/>
                    <a:p>
                      <a:pPr algn="ctr"/>
                      <a:r>
                        <a:rPr lang="en-US" sz="600" b="1" dirty="0" smtClean="0"/>
                        <a:t>4. Tybalt</a:t>
                      </a:r>
                      <a:endParaRPr lang="en-US" sz="600" b="1"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Juliet’s cousin. A hothead consumed by issues of family </a:t>
                      </a:r>
                      <a:r>
                        <a:rPr kumimoji="0" lang="en-US" sz="600" b="0" i="0" u="none" strike="noStrike" kern="1200" cap="none" spc="0" normalizeH="0" baseline="0" noProof="0" dirty="0" err="1" smtClean="0">
                          <a:ln>
                            <a:noFill/>
                          </a:ln>
                          <a:solidFill>
                            <a:prstClr val="black"/>
                          </a:solidFill>
                          <a:effectLst/>
                          <a:uLnTx/>
                          <a:uFillTx/>
                          <a:latin typeface="+mn-lt"/>
                          <a:ea typeface="+mn-ea"/>
                          <a:cs typeface="+mn-cs"/>
                        </a:rPr>
                        <a:t>honour</a:t>
                      </a:r>
                      <a:r>
                        <a:rPr kumimoji="0" lang="en-US" sz="600" b="0" i="0" u="none" strike="noStrike" kern="1200" cap="none" spc="0" normalizeH="0" baseline="0" noProof="0" dirty="0" smtClean="0">
                          <a:ln>
                            <a:noFill/>
                          </a:ln>
                          <a:solidFill>
                            <a:prstClr val="black"/>
                          </a:solidFill>
                          <a:effectLst/>
                          <a:uLnTx/>
                          <a:uFillTx/>
                          <a:latin typeface="+mn-lt"/>
                          <a:ea typeface="+mn-ea"/>
                          <a:cs typeface="+mn-cs"/>
                        </a:rPr>
                        <a:t>. Hates the Montagues.</a:t>
                      </a:r>
                    </a:p>
                  </a:txBody>
                  <a:tcPr marL="68580" marR="68580" marT="34290" marB="34290"/>
                </a:tc>
              </a:tr>
              <a:tr h="342900">
                <a:tc>
                  <a:txBody>
                    <a:bodyPr/>
                    <a:lstStyle/>
                    <a:p>
                      <a:pPr algn="ctr"/>
                      <a:r>
                        <a:rPr lang="en-US" sz="600" b="1" dirty="0" smtClean="0"/>
                        <a:t>5. Benvolio</a:t>
                      </a:r>
                      <a:endParaRPr lang="en-US" sz="600" b="1"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Romeo’s cousin, less quick witted than Romeo and Mercutio, tries to keep the peace.</a:t>
                      </a:r>
                    </a:p>
                  </a:txBody>
                  <a:tcPr marL="68580" marR="68580" marT="34290" marB="34290"/>
                </a:tc>
              </a:tr>
              <a:tr h="251460">
                <a:tc>
                  <a:txBody>
                    <a:bodyPr/>
                    <a:lstStyle/>
                    <a:p>
                      <a:pPr algn="ctr"/>
                      <a:r>
                        <a:rPr lang="en-US" sz="600" b="1" dirty="0" smtClean="0"/>
                        <a:t>6. Friar Lawrence</a:t>
                      </a:r>
                      <a:endParaRPr lang="en-US" sz="600" b="1"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A Franciscan monk and a friend to both Romeo and Juliet. </a:t>
                      </a:r>
                    </a:p>
                  </a:txBody>
                  <a:tcPr marL="68580" marR="68580" marT="34290" marB="34290"/>
                </a:tc>
              </a:tr>
              <a:tr h="342900">
                <a:tc>
                  <a:txBody>
                    <a:bodyPr/>
                    <a:lstStyle/>
                    <a:p>
                      <a:pPr algn="ctr"/>
                      <a:r>
                        <a:rPr lang="en-US" sz="600" b="1" dirty="0" smtClean="0"/>
                        <a:t>7. Nurse</a:t>
                      </a:r>
                      <a:endParaRPr lang="en-US" sz="600" b="1"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smtClean="0">
                          <a:ln>
                            <a:noFill/>
                          </a:ln>
                          <a:solidFill>
                            <a:prstClr val="black"/>
                          </a:solidFill>
                          <a:effectLst/>
                          <a:uLnTx/>
                          <a:uFillTx/>
                          <a:latin typeface="+mn-lt"/>
                          <a:ea typeface="+mn-ea"/>
                          <a:cs typeface="+mn-cs"/>
                        </a:rPr>
                        <a:t>J</a:t>
                      </a:r>
                      <a:r>
                        <a:rPr kumimoji="0" lang="en-US" sz="600" b="0" i="0" u="none" strike="noStrike" kern="1200" cap="none" spc="0" normalizeH="0" baseline="0" noProof="0" dirty="0" err="1" smtClean="0">
                          <a:ln>
                            <a:noFill/>
                          </a:ln>
                          <a:solidFill>
                            <a:prstClr val="black"/>
                          </a:solidFill>
                          <a:effectLst/>
                          <a:uLnTx/>
                          <a:uFillTx/>
                          <a:latin typeface="+mn-lt"/>
                          <a:ea typeface="+mn-ea"/>
                          <a:cs typeface="+mn-cs"/>
                        </a:rPr>
                        <a:t>uliet's</a:t>
                      </a:r>
                      <a:r>
                        <a:rPr kumimoji="0" lang="en-US" sz="600" b="0" i="0" u="none" strike="noStrike" kern="1200" cap="none" spc="0" normalizeH="0" baseline="0" noProof="0" dirty="0" smtClean="0">
                          <a:ln>
                            <a:noFill/>
                          </a:ln>
                          <a:solidFill>
                            <a:prstClr val="black"/>
                          </a:solidFill>
                          <a:effectLst/>
                          <a:uLnTx/>
                          <a:uFillTx/>
                          <a:latin typeface="+mn-lt"/>
                          <a:ea typeface="+mn-ea"/>
                          <a:cs typeface="+mn-cs"/>
                        </a:rPr>
                        <a:t> best friend and confidante, and in many ways is more her mother than Lady Capulet is.</a:t>
                      </a:r>
                    </a:p>
                  </a:txBody>
                  <a:tcPr marL="68580" marR="68580" marT="34290" marB="34290"/>
                </a:tc>
              </a:tr>
            </a:tbl>
          </a:graphicData>
        </a:graphic>
      </p:graphicFrame>
      <p:graphicFrame>
        <p:nvGraphicFramePr>
          <p:cNvPr id="17" name="Table 16"/>
          <p:cNvGraphicFramePr>
            <a:graphicFrameLocks noGrp="1"/>
          </p:cNvGraphicFramePr>
          <p:nvPr>
            <p:extLst/>
          </p:nvPr>
        </p:nvGraphicFramePr>
        <p:xfrm>
          <a:off x="5723019" y="-3637"/>
          <a:ext cx="774146" cy="5920077"/>
        </p:xfrm>
        <a:graphic>
          <a:graphicData uri="http://schemas.openxmlformats.org/drawingml/2006/table">
            <a:tbl>
              <a:tblPr firstRow="1" bandRow="1">
                <a:tableStyleId>{5940675A-B579-460E-94D1-54222C63F5DA}</a:tableStyleId>
              </a:tblPr>
              <a:tblGrid>
                <a:gridCol w="774146"/>
              </a:tblGrid>
              <a:tr h="342900">
                <a:tc>
                  <a:txBody>
                    <a:bodyPr/>
                    <a:lstStyle/>
                    <a:p>
                      <a:pPr algn="ctr"/>
                      <a:r>
                        <a:rPr lang="en-US" sz="900" b="1" dirty="0" smtClean="0">
                          <a:solidFill>
                            <a:schemeClr val="tx1"/>
                          </a:solidFill>
                        </a:rPr>
                        <a:t>KEY VOCAB</a:t>
                      </a:r>
                      <a:endParaRPr lang="en-US" sz="900" b="1" dirty="0">
                        <a:solidFill>
                          <a:schemeClr val="tx1"/>
                        </a:solidFill>
                      </a:endParaRPr>
                    </a:p>
                  </a:txBody>
                  <a:tcPr marL="68580" marR="68580" marT="34290" marB="34290">
                    <a:solidFill>
                      <a:srgbClr val="4AB1E4"/>
                    </a:solidFill>
                  </a:tcPr>
                </a:tc>
              </a:tr>
              <a:tr h="742950">
                <a:tc>
                  <a:txBody>
                    <a:bodyPr/>
                    <a:lstStyle/>
                    <a:p>
                      <a:pPr marL="0" indent="0" algn="ctr">
                        <a:buNone/>
                      </a:pPr>
                      <a:r>
                        <a:rPr lang="en-US" sz="700" b="1" dirty="0" smtClean="0"/>
                        <a:t>1. UNREQUITED LOVE</a:t>
                      </a:r>
                      <a:endParaRPr lang="en-US" sz="600" b="0" dirty="0" smtClean="0"/>
                    </a:p>
                    <a:p>
                      <a:pPr marL="0" indent="0" algn="ctr">
                        <a:buNone/>
                      </a:pPr>
                      <a:r>
                        <a:rPr lang="en-US" sz="600" b="0" dirty="0" smtClean="0"/>
                        <a:t>Love that is</a:t>
                      </a:r>
                      <a:r>
                        <a:rPr lang="en-US" sz="600" b="0" baseline="0" dirty="0" smtClean="0"/>
                        <a:t> not felt in the same way by another person</a:t>
                      </a:r>
                      <a:endParaRPr lang="en-US" sz="600" b="0" dirty="0"/>
                    </a:p>
                  </a:txBody>
                  <a:tcPr marL="68580" marR="68580" marT="34290" marB="34290"/>
                </a:tc>
              </a:tr>
              <a:tr h="579959">
                <a:tc>
                  <a:txBody>
                    <a:bodyPr/>
                    <a:lstStyle/>
                    <a:p>
                      <a:pPr algn="ctr"/>
                      <a:r>
                        <a:rPr lang="en-US" sz="600" b="0" baseline="0" dirty="0" smtClean="0"/>
                        <a:t> </a:t>
                      </a:r>
                      <a:r>
                        <a:rPr lang="en-US" sz="700" b="1" dirty="0" smtClean="0"/>
                        <a:t>2. COURTLY LOVE</a:t>
                      </a:r>
                      <a:endParaRPr lang="en-US" sz="600" b="1" dirty="0" smtClean="0"/>
                    </a:p>
                    <a:p>
                      <a:pPr algn="ctr"/>
                      <a:r>
                        <a:rPr lang="en-US" sz="600" b="0" baseline="0" dirty="0" smtClean="0"/>
                        <a:t>A medieval code of </a:t>
                      </a:r>
                      <a:r>
                        <a:rPr lang="en-US" sz="600" b="0" baseline="0" dirty="0" err="1" smtClean="0"/>
                        <a:t>behaviour</a:t>
                      </a:r>
                      <a:r>
                        <a:rPr lang="en-US" sz="600" b="0" baseline="0" dirty="0" smtClean="0"/>
                        <a:t> between lovers</a:t>
                      </a:r>
                      <a:endParaRPr lang="en-US" sz="600" b="0" dirty="0"/>
                    </a:p>
                  </a:txBody>
                  <a:tcPr marL="68580" marR="68580" marT="34290" marB="34290"/>
                </a:tc>
              </a:tr>
              <a:tr h="537210">
                <a:tc>
                  <a:txBody>
                    <a:bodyPr/>
                    <a:lstStyle/>
                    <a:p>
                      <a:pPr algn="ctr"/>
                      <a:r>
                        <a:rPr lang="en-US" sz="700" b="1" dirty="0" smtClean="0"/>
                        <a:t>3. HONOUR</a:t>
                      </a:r>
                    </a:p>
                    <a:p>
                      <a:pPr algn="ctr"/>
                      <a:r>
                        <a:rPr lang="en-US" sz="600" b="0" dirty="0" smtClean="0"/>
                        <a:t> To feel you must do something because it is morally right</a:t>
                      </a:r>
                      <a:endParaRPr lang="en-US" sz="600" b="0" dirty="0"/>
                    </a:p>
                  </a:txBody>
                  <a:tcPr marL="68580" marR="68580" marT="34290" marB="34290"/>
                </a:tc>
              </a:tr>
              <a:tr h="374557">
                <a:tc>
                  <a:txBody>
                    <a:bodyPr/>
                    <a:lstStyle/>
                    <a:p>
                      <a:pPr algn="ctr"/>
                      <a:r>
                        <a:rPr lang="en-US" sz="700" b="1" dirty="0" smtClean="0"/>
                        <a:t>4. TRAGEDY</a:t>
                      </a:r>
                      <a:r>
                        <a:rPr lang="en-US" sz="700" b="0" dirty="0" smtClean="0"/>
                        <a:t> </a:t>
                      </a:r>
                    </a:p>
                    <a:p>
                      <a:pPr algn="ctr"/>
                      <a:r>
                        <a:rPr lang="en-US" sz="600" b="0" dirty="0" smtClean="0"/>
                        <a:t>A play about death or suffering</a:t>
                      </a:r>
                      <a:endParaRPr lang="en-US" sz="600" b="0" dirty="0"/>
                    </a:p>
                  </a:txBody>
                  <a:tcPr marL="68580" marR="68580" marT="34290" marB="34290"/>
                </a:tc>
              </a:tr>
              <a:tr h="822960">
                <a:tc>
                  <a:txBody>
                    <a:bodyPr/>
                    <a:lstStyle/>
                    <a:p>
                      <a:pPr algn="ctr"/>
                      <a:r>
                        <a:rPr lang="en-US" sz="700" b="1" dirty="0" smtClean="0"/>
                        <a:t>5. RENAISSANCE</a:t>
                      </a:r>
                      <a:endParaRPr lang="en-US" sz="700" b="0" dirty="0" smtClean="0"/>
                    </a:p>
                    <a:p>
                      <a:pPr algn="ctr"/>
                      <a:r>
                        <a:rPr lang="en-US" sz="600" b="0" dirty="0" smtClean="0"/>
                        <a:t> A period of new interest in art and literature in Europe</a:t>
                      </a:r>
                      <a:r>
                        <a:rPr lang="en-US" sz="600" b="0" baseline="0" dirty="0" smtClean="0"/>
                        <a:t> during the 15 and 16</a:t>
                      </a:r>
                      <a:r>
                        <a:rPr lang="en-US" sz="600" b="0" baseline="30000" dirty="0" smtClean="0"/>
                        <a:t>th</a:t>
                      </a:r>
                      <a:r>
                        <a:rPr lang="en-US" sz="600" b="0" baseline="0" dirty="0" smtClean="0"/>
                        <a:t> centuries</a:t>
                      </a:r>
                      <a:endParaRPr lang="en-US" sz="600" b="0" dirty="0"/>
                    </a:p>
                  </a:txBody>
                  <a:tcPr marL="68580" marR="68580" marT="34290" marB="34290"/>
                </a:tc>
              </a:tr>
              <a:tr h="628650">
                <a:tc>
                  <a:txBody>
                    <a:bodyPr/>
                    <a:lstStyle/>
                    <a:p>
                      <a:pPr algn="ctr"/>
                      <a:r>
                        <a:rPr lang="en-US" sz="700" b="1" dirty="0" smtClean="0"/>
                        <a:t>6. GRUDGE</a:t>
                      </a:r>
                      <a:endParaRPr lang="en-US" sz="700" b="0" dirty="0" smtClean="0"/>
                    </a:p>
                    <a:p>
                      <a:pPr algn="ctr"/>
                      <a:r>
                        <a:rPr lang="en-US" sz="600" b="0" dirty="0" smtClean="0"/>
                        <a:t> A strong feeling</a:t>
                      </a:r>
                      <a:r>
                        <a:rPr lang="en-US" sz="600" b="0" baseline="0" dirty="0" smtClean="0"/>
                        <a:t> of anger or dislike for someone who has treated you badly</a:t>
                      </a:r>
                      <a:endParaRPr lang="en-US" sz="600" b="0" dirty="0"/>
                    </a:p>
                  </a:txBody>
                  <a:tcPr marL="68580" marR="68580" marT="34290" marB="34290"/>
                </a:tc>
              </a:tr>
              <a:tr h="537210">
                <a:tc>
                  <a:txBody>
                    <a:bodyPr/>
                    <a:lstStyle/>
                    <a:p>
                      <a:pPr algn="ctr"/>
                      <a:r>
                        <a:rPr lang="en-US" sz="700" b="1" dirty="0" smtClean="0"/>
                        <a:t>7. FATE</a:t>
                      </a:r>
                    </a:p>
                    <a:p>
                      <a:pPr algn="ctr"/>
                      <a:r>
                        <a:rPr lang="en-US" sz="600" b="0" dirty="0" smtClean="0"/>
                        <a:t> A power that some people believe controls all events</a:t>
                      </a:r>
                      <a:endParaRPr lang="en-US" sz="600" b="0" dirty="0"/>
                    </a:p>
                  </a:txBody>
                  <a:tcPr marL="68580" marR="68580" marT="34290" marB="34290"/>
                </a:tc>
              </a:tr>
              <a:tr h="567877">
                <a:tc>
                  <a:txBody>
                    <a:bodyPr/>
                    <a:lstStyle/>
                    <a:p>
                      <a:pPr algn="ctr"/>
                      <a:r>
                        <a:rPr lang="en-US" sz="700" b="1" dirty="0" smtClean="0"/>
                        <a:t>8. FATALISM</a:t>
                      </a:r>
                    </a:p>
                    <a:p>
                      <a:pPr algn="ctr"/>
                      <a:r>
                        <a:rPr lang="en-US" sz="600" b="0" dirty="0" smtClean="0"/>
                        <a:t>The belief that</a:t>
                      </a:r>
                      <a:r>
                        <a:rPr lang="en-US" sz="600" b="0" baseline="0" dirty="0" smtClean="0"/>
                        <a:t> people cannot change the way events will happen</a:t>
                      </a:r>
                      <a:endParaRPr lang="en-US" sz="600" b="0" dirty="0"/>
                    </a:p>
                  </a:txBody>
                  <a:tcPr marL="68580" marR="68580" marT="34290" marB="34290"/>
                </a:tc>
              </a:tr>
              <a:tr h="652454">
                <a:tc>
                  <a:txBody>
                    <a:bodyPr/>
                    <a:lstStyle/>
                    <a:p>
                      <a:pPr algn="ctr"/>
                      <a:r>
                        <a:rPr lang="en-US" sz="600" b="1" dirty="0" smtClean="0"/>
                        <a:t>9. FREEWILL</a:t>
                      </a:r>
                    </a:p>
                    <a:p>
                      <a:pPr algn="ctr"/>
                      <a:r>
                        <a:rPr lang="en-US" sz="600" b="1" dirty="0" smtClean="0"/>
                        <a:t> </a:t>
                      </a:r>
                      <a:r>
                        <a:rPr lang="en-US" sz="600" b="0" dirty="0" smtClean="0"/>
                        <a:t>The ability to decide what to do independently of any outside</a:t>
                      </a:r>
                      <a:r>
                        <a:rPr lang="en-US" sz="600" b="0" baseline="0" dirty="0" smtClean="0"/>
                        <a:t> influences.</a:t>
                      </a:r>
                      <a:endParaRPr lang="en-US" sz="600" b="0" dirty="0"/>
                    </a:p>
                  </a:txBody>
                  <a:tcPr marL="68580" marR="68580" marT="34290" marB="34290"/>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570906372"/>
              </p:ext>
            </p:extLst>
          </p:nvPr>
        </p:nvGraphicFramePr>
        <p:xfrm>
          <a:off x="1143000" y="4175761"/>
          <a:ext cx="2527300" cy="967740"/>
        </p:xfrm>
        <a:graphic>
          <a:graphicData uri="http://schemas.openxmlformats.org/drawingml/2006/table">
            <a:tbl>
              <a:tblPr firstRow="1" bandRow="1">
                <a:tableStyleId>{5940675A-B579-460E-94D1-54222C63F5DA}</a:tableStyleId>
              </a:tblPr>
              <a:tblGrid>
                <a:gridCol w="2527300"/>
              </a:tblGrid>
              <a:tr h="172512">
                <a:tc>
                  <a:txBody>
                    <a:bodyPr/>
                    <a:lstStyle/>
                    <a:p>
                      <a:pPr algn="ctr"/>
                      <a:r>
                        <a:rPr lang="en-US" sz="900" b="1" dirty="0" smtClean="0">
                          <a:solidFill>
                            <a:schemeClr val="tx1"/>
                          </a:solidFill>
                        </a:rPr>
                        <a:t>THEMES</a:t>
                      </a:r>
                      <a:endParaRPr lang="en-US" sz="900" b="1" dirty="0">
                        <a:solidFill>
                          <a:schemeClr val="tx1"/>
                        </a:solidFill>
                      </a:endParaRPr>
                    </a:p>
                  </a:txBody>
                  <a:tcPr marL="68580" marR="68580" marT="34290" marB="34290">
                    <a:solidFill>
                      <a:srgbClr val="4AB1E4"/>
                    </a:solidFill>
                  </a:tcPr>
                </a:tc>
              </a:tr>
              <a:tr h="159733">
                <a:tc>
                  <a:txBody>
                    <a:bodyPr/>
                    <a:lstStyle/>
                    <a:p>
                      <a:pPr algn="ctr"/>
                      <a:r>
                        <a:rPr lang="en-US" sz="800" dirty="0" smtClean="0"/>
                        <a:t>LOVE</a:t>
                      </a:r>
                      <a:endParaRPr lang="en-US" sz="800" dirty="0"/>
                    </a:p>
                  </a:txBody>
                  <a:tcPr marL="68580" marR="68580" marT="34290" marB="34290"/>
                </a:tc>
              </a:tr>
              <a:tr h="159733">
                <a:tc>
                  <a:txBody>
                    <a:bodyPr/>
                    <a:lstStyle/>
                    <a:p>
                      <a:pPr algn="ctr"/>
                      <a:r>
                        <a:rPr lang="en-US" sz="800" dirty="0" smtClean="0"/>
                        <a:t>FATE</a:t>
                      </a:r>
                      <a:r>
                        <a:rPr lang="en-US" sz="800" baseline="0" dirty="0" smtClean="0"/>
                        <a:t> V FREE WILL</a:t>
                      </a:r>
                      <a:endParaRPr lang="en-US" sz="800" dirty="0"/>
                    </a:p>
                  </a:txBody>
                  <a:tcPr marL="68580" marR="68580" marT="34290" marB="34290"/>
                </a:tc>
              </a:tr>
              <a:tr h="159733">
                <a:tc>
                  <a:txBody>
                    <a:bodyPr/>
                    <a:lstStyle/>
                    <a:p>
                      <a:pPr algn="ctr"/>
                      <a:r>
                        <a:rPr lang="en-US" sz="800" dirty="0" smtClean="0"/>
                        <a:t>FAMILY</a:t>
                      </a:r>
                      <a:r>
                        <a:rPr lang="en-US" sz="800" baseline="0" dirty="0" smtClean="0"/>
                        <a:t> HONOUR</a:t>
                      </a:r>
                      <a:endParaRPr lang="en-US" sz="800" dirty="0"/>
                    </a:p>
                  </a:txBody>
                  <a:tcPr marL="68580" marR="68580" marT="34290" marB="34290"/>
                </a:tc>
              </a:tr>
              <a:tr h="159733">
                <a:tc>
                  <a:txBody>
                    <a:bodyPr/>
                    <a:lstStyle/>
                    <a:p>
                      <a:pPr algn="ctr"/>
                      <a:r>
                        <a:rPr lang="en-US" sz="800" dirty="0" smtClean="0"/>
                        <a:t>PLAY</a:t>
                      </a:r>
                      <a:r>
                        <a:rPr lang="en-US" sz="800" baseline="0" dirty="0" smtClean="0"/>
                        <a:t> ON WORDS</a:t>
                      </a:r>
                      <a:endParaRPr lang="en-US" sz="800" dirty="0"/>
                    </a:p>
                  </a:txBody>
                  <a:tcPr marL="68580" marR="68580" marT="34290" marB="34290"/>
                </a:tc>
              </a:tr>
            </a:tbl>
          </a:graphicData>
        </a:graphic>
      </p:graphicFrame>
      <p:graphicFrame>
        <p:nvGraphicFramePr>
          <p:cNvPr id="20" name="Table 19"/>
          <p:cNvGraphicFramePr>
            <a:graphicFrameLocks noGrp="1"/>
          </p:cNvGraphicFramePr>
          <p:nvPr>
            <p:extLst/>
          </p:nvPr>
        </p:nvGraphicFramePr>
        <p:xfrm>
          <a:off x="6497164" y="-3637"/>
          <a:ext cx="1503836" cy="5586837"/>
        </p:xfrm>
        <a:graphic>
          <a:graphicData uri="http://schemas.openxmlformats.org/drawingml/2006/table">
            <a:tbl>
              <a:tblPr firstRow="1" bandRow="1">
                <a:tableStyleId>{5940675A-B579-460E-94D1-54222C63F5DA}</a:tableStyleId>
              </a:tblPr>
              <a:tblGrid>
                <a:gridCol w="1149483"/>
                <a:gridCol w="354353"/>
              </a:tblGrid>
              <a:tr h="205740">
                <a:tc gridSpan="2">
                  <a:txBody>
                    <a:bodyPr/>
                    <a:lstStyle/>
                    <a:p>
                      <a:pPr algn="l"/>
                      <a:r>
                        <a:rPr lang="en-US" sz="900" b="1" dirty="0" smtClean="0">
                          <a:solidFill>
                            <a:schemeClr val="tx1"/>
                          </a:solidFill>
                        </a:rPr>
                        <a:t>              CONTEXT</a:t>
                      </a:r>
                      <a:endParaRPr lang="en-US" sz="900" b="1" dirty="0">
                        <a:solidFill>
                          <a:schemeClr val="tx1"/>
                        </a:solidFill>
                      </a:endParaRPr>
                    </a:p>
                  </a:txBody>
                  <a:tcPr marL="68580" marR="68580" marT="34290" marB="34290">
                    <a:solidFill>
                      <a:srgbClr val="4AB1E4"/>
                    </a:solidFill>
                  </a:tcPr>
                </a:tc>
                <a:tc hMerge="1">
                  <a:txBody>
                    <a:bodyPr/>
                    <a:lstStyle/>
                    <a:p>
                      <a:pPr lvl="0" algn="just"/>
                      <a:endParaRPr lang="en-US" sz="2000" dirty="0"/>
                    </a:p>
                  </a:txBody>
                  <a:tcPr>
                    <a:solidFill>
                      <a:srgbClr val="FF00FF"/>
                    </a:solidFill>
                  </a:tcPr>
                </a:tc>
              </a:tr>
              <a:tr h="377190">
                <a:tc>
                  <a:txBody>
                    <a:bodyPr/>
                    <a:lstStyle/>
                    <a:p>
                      <a:r>
                        <a:rPr lang="en-US" sz="700" b="1" i="1" dirty="0" smtClean="0"/>
                        <a:t>PLAYWRIGHT:</a:t>
                      </a:r>
                      <a:r>
                        <a:rPr lang="en-US" sz="700" b="1" i="1" baseline="0" dirty="0" smtClean="0"/>
                        <a:t> </a:t>
                      </a:r>
                      <a:r>
                        <a:rPr lang="en-US" sz="700" b="0" i="1" baseline="0" dirty="0" smtClean="0"/>
                        <a:t>William Shakespeare born 1564 Stratford , died  1616</a:t>
                      </a:r>
                      <a:endParaRPr lang="en-US" sz="700" b="0" dirty="0"/>
                    </a:p>
                  </a:txBody>
                  <a:tcPr marL="68580" marR="68580" marT="34290" marB="34290"/>
                </a:tc>
                <a:tc rowSpan="8">
                  <a:txBody>
                    <a:bodyPr/>
                    <a:lstStyle/>
                    <a:p>
                      <a:pPr lvl="0" algn="ctr"/>
                      <a:r>
                        <a:rPr lang="en-US" sz="2100" b="1" baseline="0" dirty="0" smtClean="0"/>
                        <a:t>Romeo and Juliet –William Shakespeare</a:t>
                      </a:r>
                      <a:endParaRPr lang="en-US" sz="2100" b="0" dirty="0"/>
                    </a:p>
                  </a:txBody>
                  <a:tcPr marL="68580" marR="68580" marT="34290" marB="34290" vert="vert">
                    <a:solidFill>
                      <a:srgbClr val="FFFF00"/>
                    </a:solidFill>
                  </a:tcPr>
                </a:tc>
              </a:tr>
              <a:tr h="891540">
                <a:tc>
                  <a:txBody>
                    <a:bodyPr/>
                    <a:lstStyle/>
                    <a:p>
                      <a:r>
                        <a:rPr lang="en-US" sz="700" b="1" i="1" dirty="0" smtClean="0"/>
                        <a:t>FACTS: </a:t>
                      </a:r>
                      <a:r>
                        <a:rPr lang="en-US" sz="700" b="0" i="1" dirty="0" smtClean="0"/>
                        <a:t>One</a:t>
                      </a:r>
                      <a:r>
                        <a:rPr lang="en-US" sz="700" b="0" i="1" baseline="0" dirty="0" smtClean="0"/>
                        <a:t> of Shakespeare’s most famous tragedies. Set in Verona , Italy. It is generally believed the play originated from a true Italian love story of the 3</a:t>
                      </a:r>
                      <a:r>
                        <a:rPr lang="en-US" sz="700" b="0" i="1" baseline="30000" dirty="0" smtClean="0"/>
                        <a:t>rd</a:t>
                      </a:r>
                      <a:r>
                        <a:rPr lang="en-US" sz="700" b="0" i="1" baseline="0" dirty="0" smtClean="0"/>
                        <a:t> Century</a:t>
                      </a:r>
                      <a:endParaRPr lang="en-US" sz="700" b="0" i="0" dirty="0"/>
                    </a:p>
                  </a:txBody>
                  <a:tcPr marL="68580" marR="68580" marT="34290" marB="34290"/>
                </a:tc>
                <a:tc vMerge="1">
                  <a:txBody>
                    <a:bodyPr/>
                    <a:lstStyle/>
                    <a:p>
                      <a:endParaRPr lang="en-US" sz="750" b="1" i="0" dirty="0"/>
                    </a:p>
                  </a:txBody>
                  <a:tcPr/>
                </a:tc>
              </a:tr>
              <a:tr h="891540">
                <a:tc>
                  <a:txBody>
                    <a:bodyPr/>
                    <a:lstStyle/>
                    <a:p>
                      <a:r>
                        <a:rPr lang="en-US" sz="700" b="1" i="0" dirty="0" smtClean="0"/>
                        <a:t>LITERARY</a:t>
                      </a:r>
                      <a:r>
                        <a:rPr lang="en-US" sz="700" b="1" i="0" baseline="0" dirty="0" smtClean="0"/>
                        <a:t> CONTEXT</a:t>
                      </a:r>
                      <a:r>
                        <a:rPr lang="en-US" sz="700" b="0" i="0" baseline="0" dirty="0" smtClean="0"/>
                        <a:t>: </a:t>
                      </a:r>
                      <a:r>
                        <a:rPr lang="en-US" sz="700" b="0" i="1" baseline="0" dirty="0" smtClean="0"/>
                        <a:t>Written during the  Elizabethan Era otherwise known as The Renaissance-a time of significant change in the fields of religion, science nature and the arts</a:t>
                      </a:r>
                      <a:endParaRPr lang="en-US" sz="700" b="0" i="1" dirty="0"/>
                    </a:p>
                  </a:txBody>
                  <a:tcPr marL="68580" marR="68580" marT="34290" marB="34290"/>
                </a:tc>
                <a:tc vMerge="1">
                  <a:txBody>
                    <a:bodyPr/>
                    <a:lstStyle/>
                    <a:p>
                      <a:endParaRPr lang="en-US" sz="750" b="0" i="0" dirty="0"/>
                    </a:p>
                  </a:txBody>
                  <a:tcPr/>
                </a:tc>
              </a:tr>
              <a:tr h="193329">
                <a:tc>
                  <a:txBody>
                    <a:bodyPr/>
                    <a:lstStyle/>
                    <a:p>
                      <a:pPr algn="ctr"/>
                      <a:r>
                        <a:rPr lang="en-US" sz="800" b="1" i="0" dirty="0" smtClean="0"/>
                        <a:t>KEY</a:t>
                      </a:r>
                      <a:r>
                        <a:rPr lang="en-US" sz="800" b="1" i="0" baseline="0" dirty="0" smtClean="0"/>
                        <a:t> QUOTES</a:t>
                      </a:r>
                      <a:endParaRPr lang="en-US" sz="800" b="1" i="0" dirty="0"/>
                    </a:p>
                  </a:txBody>
                  <a:tcPr marL="68580" marR="68580" marT="34290" marB="34290">
                    <a:solidFill>
                      <a:srgbClr val="4AB1E4"/>
                    </a:solidFill>
                  </a:tcPr>
                </a:tc>
                <a:tc vMerge="1">
                  <a:txBody>
                    <a:bodyPr/>
                    <a:lstStyle/>
                    <a:p>
                      <a:endParaRPr lang="en-GB"/>
                    </a:p>
                  </a:txBody>
                  <a:tcPr/>
                </a:tc>
              </a:tr>
              <a:tr h="1165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1. “Two households, both alike in dignity,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In fair Verona, where we lay our scene,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From ancient grudge break to new mutiny,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Where civil blood makes civil hands unclean.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From forth the fatal loins of these two foes,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A pair of star-</a:t>
                      </a:r>
                      <a:r>
                        <a:rPr kumimoji="0" lang="en-US" sz="600" b="0" i="0" u="none" strike="noStrike" kern="1200" cap="none" spc="0" normalizeH="0" baseline="0" noProof="0" dirty="0" err="1" smtClean="0">
                          <a:ln>
                            <a:noFill/>
                          </a:ln>
                          <a:solidFill>
                            <a:prstClr val="black"/>
                          </a:solidFill>
                          <a:effectLst/>
                          <a:uLnTx/>
                          <a:uFillTx/>
                          <a:latin typeface="+mn-lt"/>
                          <a:ea typeface="+mn-ea"/>
                          <a:cs typeface="+mn-cs"/>
                        </a:rPr>
                        <a:t>cross'd</a:t>
                      </a:r>
                      <a:r>
                        <a:rPr kumimoji="0" lang="en-US" sz="600" b="0" i="0" u="none" strike="noStrike" kern="1200" cap="none" spc="0" normalizeH="0" baseline="0" noProof="0" dirty="0" smtClean="0">
                          <a:ln>
                            <a:noFill/>
                          </a:ln>
                          <a:solidFill>
                            <a:prstClr val="black"/>
                          </a:solidFill>
                          <a:effectLst/>
                          <a:uLnTx/>
                          <a:uFillTx/>
                          <a:latin typeface="+mn-lt"/>
                          <a:ea typeface="+mn-ea"/>
                          <a:cs typeface="+mn-cs"/>
                        </a:rPr>
                        <a:t> lovers take their life”</a:t>
                      </a:r>
                    </a:p>
                  </a:txBody>
                  <a:tcPr marL="68580" marR="68580" marT="34290" marB="34290"/>
                </a:tc>
                <a:tc vMerge="1">
                  <a:txBody>
                    <a:bodyPr/>
                    <a:lstStyle/>
                    <a:p>
                      <a:endParaRPr lang="en-GB"/>
                    </a:p>
                  </a:txBody>
                  <a:tcPr/>
                </a:tc>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2.  “My only love sprung from my only hate! Too early seen unknown, and known too late!.” </a:t>
                      </a:r>
                      <a:endParaRPr kumimoji="0" lang="en-US" sz="600" b="0" i="0" u="none" strike="noStrike" kern="1200" cap="none" spc="0" normalizeH="0" baseline="0" noProof="0" dirty="0" smtClean="0">
                        <a:ln>
                          <a:noFill/>
                        </a:ln>
                        <a:solidFill>
                          <a:prstClr val="black"/>
                        </a:solidFill>
                        <a:effectLst/>
                        <a:uLnTx/>
                        <a:uFillTx/>
                        <a:latin typeface="+mn-lt"/>
                        <a:ea typeface="+mn-ea"/>
                        <a:cs typeface="Calibri"/>
                      </a:endParaRPr>
                    </a:p>
                    <a:p>
                      <a:endParaRPr lang="en-US" sz="800" b="0" i="0" dirty="0"/>
                    </a:p>
                  </a:txBody>
                  <a:tcPr marL="68580" marR="68580" marT="34290" marB="34290"/>
                </a:tc>
                <a:tc vMerge="1">
                  <a:txBody>
                    <a:bodyPr/>
                    <a:lstStyle/>
                    <a:p>
                      <a:endParaRPr lang="en-US" sz="750" b="1" i="1" dirty="0"/>
                    </a:p>
                  </a:txBody>
                  <a:tcPr/>
                </a:tc>
              </a:tr>
              <a:tr h="5257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3.  “But, soft! what light through yonder window breaks?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It is the east, and Juliet is the sun</a:t>
                      </a:r>
                      <a:endParaRPr lang="en-US" sz="800" dirty="0"/>
                    </a:p>
                  </a:txBody>
                  <a:tcPr marL="68580" marR="68580" marT="34290" marB="34290"/>
                </a:tc>
                <a:tc vMerge="1">
                  <a:txBody>
                    <a:bodyPr/>
                    <a:lstStyle/>
                    <a:p>
                      <a:endParaRPr lang="en-US" sz="750" dirty="0"/>
                    </a:p>
                  </a:txBody>
                  <a:tcPr/>
                </a:tc>
              </a:tr>
              <a:tr h="7072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smtClean="0">
                          <a:ln>
                            <a:noFill/>
                          </a:ln>
                          <a:solidFill>
                            <a:prstClr val="black"/>
                          </a:solidFill>
                          <a:effectLst/>
                          <a:uLnTx/>
                          <a:uFillTx/>
                          <a:latin typeface="+mn-lt"/>
                          <a:ea typeface="+mn-ea"/>
                          <a:cs typeface="+mn-cs"/>
                        </a:rPr>
                        <a:t>4. “O Romeo, Romeo! wherefore art thou Romeo? Deny thy father and refuse thy name; or, if thou wilt not, be but sworn my love, And I'll no longer be a Capulet.”</a:t>
                      </a:r>
                      <a:endParaRPr lang="en-US" sz="800" b="0" i="0" dirty="0" smtClean="0"/>
                    </a:p>
                  </a:txBody>
                  <a:tcPr marL="68580" marR="68580" marT="34290" marB="34290"/>
                </a:tc>
                <a:tc vMerge="1">
                  <a:txBody>
                    <a:bodyPr/>
                    <a:lstStyle/>
                    <a:p>
                      <a:endParaRPr lang="en-GB"/>
                    </a:p>
                  </a:txBody>
                  <a:tcPr/>
                </a:tc>
              </a:tr>
            </a:tbl>
          </a:graphicData>
        </a:graphic>
      </p:graphicFrame>
      <p:graphicFrame>
        <p:nvGraphicFramePr>
          <p:cNvPr id="8" name="Table 7"/>
          <p:cNvGraphicFramePr>
            <a:graphicFrameLocks noGrp="1"/>
          </p:cNvGraphicFramePr>
          <p:nvPr>
            <p:extLst/>
          </p:nvPr>
        </p:nvGraphicFramePr>
        <p:xfrm>
          <a:off x="3670300" y="2238500"/>
          <a:ext cx="2062340" cy="3000674"/>
        </p:xfrm>
        <a:graphic>
          <a:graphicData uri="http://schemas.openxmlformats.org/drawingml/2006/table">
            <a:tbl>
              <a:tblPr firstRow="1" bandRow="1">
                <a:tableStyleId>{5940675A-B579-460E-94D1-54222C63F5DA}</a:tableStyleId>
              </a:tblPr>
              <a:tblGrid>
                <a:gridCol w="2062340"/>
              </a:tblGrid>
              <a:tr h="210922">
                <a:tc>
                  <a:txBody>
                    <a:bodyPr/>
                    <a:lstStyle/>
                    <a:p>
                      <a:pPr algn="ctr"/>
                      <a:r>
                        <a:rPr lang="en-US" sz="700" b="1" dirty="0" smtClean="0">
                          <a:solidFill>
                            <a:schemeClr val="tx1"/>
                          </a:solidFill>
                        </a:rPr>
                        <a:t>SUBJECT</a:t>
                      </a:r>
                      <a:r>
                        <a:rPr lang="en-US" sz="700" b="1" baseline="0" dirty="0" smtClean="0">
                          <a:solidFill>
                            <a:schemeClr val="tx1"/>
                          </a:solidFill>
                        </a:rPr>
                        <a:t> TERMINOLOGY</a:t>
                      </a:r>
                      <a:endParaRPr lang="en-US" sz="700" b="1" dirty="0">
                        <a:solidFill>
                          <a:schemeClr val="tx1"/>
                        </a:solidFill>
                      </a:endParaRPr>
                    </a:p>
                  </a:txBody>
                  <a:tcPr marL="68580" marR="68580" marT="34290" marB="34290">
                    <a:solidFill>
                      <a:srgbClr val="4AB1E4"/>
                    </a:solidFill>
                  </a:tcPr>
                </a:tc>
              </a:tr>
              <a:tr h="282911">
                <a:tc>
                  <a:txBody>
                    <a:bodyPr/>
                    <a:lstStyle/>
                    <a:p>
                      <a:pPr marL="0" indent="0" algn="l">
                        <a:buNone/>
                      </a:pPr>
                      <a:r>
                        <a:rPr lang="en-US" sz="700" b="1" dirty="0" smtClean="0"/>
                        <a:t>1. Verse:</a:t>
                      </a:r>
                      <a:r>
                        <a:rPr lang="en-US" sz="700" b="1" baseline="0" dirty="0" smtClean="0"/>
                        <a:t> </a:t>
                      </a:r>
                      <a:r>
                        <a:rPr lang="en-US" sz="700" b="0" baseline="0" dirty="0" smtClean="0"/>
                        <a:t>Writing arranged in short lines with a regular rhythm </a:t>
                      </a:r>
                      <a:endParaRPr lang="en-US" sz="700" b="0" dirty="0"/>
                    </a:p>
                  </a:txBody>
                  <a:tcPr marL="68580" marR="68580" marT="34290" marB="34290"/>
                </a:tc>
              </a:tr>
              <a:tr h="203796">
                <a:tc>
                  <a:txBody>
                    <a:bodyPr/>
                    <a:lstStyle/>
                    <a:p>
                      <a:pPr algn="l"/>
                      <a:r>
                        <a:rPr lang="en-US" sz="700" b="1" dirty="0" smtClean="0"/>
                        <a:t>2. Prose: </a:t>
                      </a:r>
                      <a:r>
                        <a:rPr lang="en-US" sz="700" b="0" dirty="0" smtClean="0"/>
                        <a:t>Written language in ordinary form</a:t>
                      </a:r>
                      <a:endParaRPr lang="en-US" sz="700" b="0" dirty="0"/>
                    </a:p>
                  </a:txBody>
                  <a:tcPr marL="68580" marR="68580" marT="34290" marB="34290"/>
                </a:tc>
              </a:tr>
              <a:tr h="282911">
                <a:tc>
                  <a:txBody>
                    <a:bodyPr/>
                    <a:lstStyle/>
                    <a:p>
                      <a:pPr algn="l"/>
                      <a:r>
                        <a:rPr lang="en-US" sz="700" b="1" dirty="0" smtClean="0"/>
                        <a:t>3. Soliloquy: </a:t>
                      </a:r>
                      <a:r>
                        <a:rPr lang="en-US" sz="700" b="0" dirty="0" smtClean="0"/>
                        <a:t>A speech that</a:t>
                      </a:r>
                      <a:r>
                        <a:rPr lang="en-US" sz="700" b="0" baseline="0" dirty="0" smtClean="0"/>
                        <a:t> a character says to themselves or the audience alone on stage</a:t>
                      </a:r>
                      <a:endParaRPr lang="en-US" sz="700" b="0" dirty="0"/>
                    </a:p>
                  </a:txBody>
                  <a:tcPr marL="68580" marR="68580" marT="34290" marB="34290"/>
                </a:tc>
              </a:tr>
              <a:tr h="176819">
                <a:tc>
                  <a:txBody>
                    <a:bodyPr/>
                    <a:lstStyle/>
                    <a:p>
                      <a:pPr algn="l"/>
                      <a:r>
                        <a:rPr lang="en-US" sz="700" b="1" dirty="0" smtClean="0"/>
                        <a:t>4. Sonnet</a:t>
                      </a:r>
                      <a:r>
                        <a:rPr lang="en-US" sz="700" b="0" i="0" dirty="0" smtClean="0"/>
                        <a:t>: A poem of 14 lines</a:t>
                      </a:r>
                      <a:endParaRPr lang="en-US" sz="700" b="0" i="0" dirty="0"/>
                    </a:p>
                  </a:txBody>
                  <a:tcPr marL="68580" marR="68580" marT="34290" marB="34290"/>
                </a:tc>
              </a:tr>
              <a:tr h="292946">
                <a:tc>
                  <a:txBody>
                    <a:bodyPr/>
                    <a:lstStyle/>
                    <a:p>
                      <a:pPr algn="l"/>
                      <a:r>
                        <a:rPr lang="en-US" sz="700" b="1" dirty="0" smtClean="0"/>
                        <a:t>5. Oxymoron: </a:t>
                      </a:r>
                      <a:r>
                        <a:rPr lang="en-US" sz="700" b="0" dirty="0" smtClean="0"/>
                        <a:t>Two words used together that</a:t>
                      </a:r>
                      <a:r>
                        <a:rPr lang="en-US" sz="700" b="0" baseline="0" dirty="0" smtClean="0"/>
                        <a:t> have opposite meanings</a:t>
                      </a:r>
                      <a:endParaRPr lang="en-US" sz="700" b="0" dirty="0"/>
                    </a:p>
                  </a:txBody>
                  <a:tcPr marL="68580" marR="68580" marT="34290" marB="34290"/>
                </a:tc>
              </a:tr>
              <a:tr h="282911">
                <a:tc>
                  <a:txBody>
                    <a:bodyPr/>
                    <a:lstStyle/>
                    <a:p>
                      <a:pPr algn="l"/>
                      <a:r>
                        <a:rPr lang="en-US" sz="700" b="1" dirty="0" smtClean="0"/>
                        <a:t>6. Blank</a:t>
                      </a:r>
                      <a:r>
                        <a:rPr lang="en-US" sz="700" b="1" baseline="0" dirty="0" smtClean="0"/>
                        <a:t> Verse</a:t>
                      </a:r>
                      <a:r>
                        <a:rPr lang="en-US" sz="700" b="1" dirty="0" smtClean="0"/>
                        <a:t>: </a:t>
                      </a:r>
                      <a:r>
                        <a:rPr lang="en-US" sz="700" b="0" dirty="0" smtClean="0"/>
                        <a:t>10 syllable lines of verse that do not usually rhyme</a:t>
                      </a:r>
                      <a:endParaRPr lang="en-US" sz="700" b="0" dirty="0"/>
                    </a:p>
                  </a:txBody>
                  <a:tcPr marL="68580" marR="68580" marT="34290" marB="34290"/>
                </a:tc>
              </a:tr>
              <a:tr h="292946">
                <a:tc>
                  <a:txBody>
                    <a:bodyPr/>
                    <a:lstStyle/>
                    <a:p>
                      <a:pPr algn="l"/>
                      <a:r>
                        <a:rPr lang="en-US" sz="700" b="1" dirty="0" smtClean="0"/>
                        <a:t>7. Iambic Pentameter: </a:t>
                      </a:r>
                      <a:r>
                        <a:rPr lang="en-US" sz="700" b="0" dirty="0" smtClean="0"/>
                        <a:t>Lines of 10 syllables with emphasis</a:t>
                      </a:r>
                      <a:r>
                        <a:rPr lang="en-US" sz="700" b="0" baseline="0" dirty="0" smtClean="0"/>
                        <a:t> on the 2</a:t>
                      </a:r>
                      <a:r>
                        <a:rPr lang="en-US" sz="700" b="0" baseline="30000" dirty="0" smtClean="0"/>
                        <a:t>nd</a:t>
                      </a:r>
                      <a:r>
                        <a:rPr lang="en-US" sz="700" b="0" baseline="0" dirty="0" smtClean="0"/>
                        <a:t>, 4</a:t>
                      </a:r>
                      <a:r>
                        <a:rPr lang="en-US" sz="700" b="0" baseline="30000" dirty="0" smtClean="0"/>
                        <a:t>th</a:t>
                      </a:r>
                      <a:r>
                        <a:rPr lang="en-US" sz="700" b="0" baseline="0" dirty="0" smtClean="0"/>
                        <a:t>, 6</a:t>
                      </a:r>
                      <a:r>
                        <a:rPr lang="en-US" sz="700" b="0" baseline="30000" dirty="0" smtClean="0"/>
                        <a:t>th</a:t>
                      </a:r>
                      <a:r>
                        <a:rPr lang="en-US" sz="700" b="0" baseline="0" dirty="0" smtClean="0"/>
                        <a:t>, 8</a:t>
                      </a:r>
                      <a:r>
                        <a:rPr lang="en-US" sz="700" b="0" baseline="30000" dirty="0" smtClean="0"/>
                        <a:t>th</a:t>
                      </a:r>
                      <a:r>
                        <a:rPr lang="en-US" sz="700" b="0" baseline="0" dirty="0" smtClean="0"/>
                        <a:t> and 10</a:t>
                      </a:r>
                      <a:r>
                        <a:rPr lang="en-US" sz="700" b="0" baseline="30000" dirty="0" smtClean="0"/>
                        <a:t>th</a:t>
                      </a:r>
                      <a:r>
                        <a:rPr lang="en-US" sz="700" b="0" baseline="0" dirty="0" smtClean="0"/>
                        <a:t> syllable</a:t>
                      </a:r>
                      <a:endParaRPr lang="en-US" sz="700" b="0" dirty="0"/>
                    </a:p>
                  </a:txBody>
                  <a:tcPr marL="68580" marR="68580" marT="34290" marB="34290"/>
                </a:tc>
              </a:tr>
              <a:tr h="292946">
                <a:tc>
                  <a:txBody>
                    <a:bodyPr/>
                    <a:lstStyle/>
                    <a:p>
                      <a:pPr algn="l"/>
                      <a:r>
                        <a:rPr lang="en-US" sz="700" b="1" dirty="0" smtClean="0"/>
                        <a:t>8. Dramatic</a:t>
                      </a:r>
                      <a:r>
                        <a:rPr lang="en-US" sz="700" b="1" baseline="0" dirty="0" smtClean="0"/>
                        <a:t> Irony</a:t>
                      </a:r>
                      <a:r>
                        <a:rPr lang="en-US" sz="700" b="1" dirty="0" smtClean="0"/>
                        <a:t>: </a:t>
                      </a:r>
                      <a:r>
                        <a:rPr lang="en-US" sz="700" b="0" dirty="0" smtClean="0"/>
                        <a:t>When the audience know something the</a:t>
                      </a:r>
                      <a:r>
                        <a:rPr lang="en-US" sz="700" b="0" baseline="0" dirty="0" smtClean="0"/>
                        <a:t> characters do not</a:t>
                      </a:r>
                      <a:endParaRPr lang="en-US" sz="700" b="0" dirty="0"/>
                    </a:p>
                  </a:txBody>
                  <a:tcPr marL="68580" marR="68580" marT="34290" marB="34290"/>
                </a:tc>
              </a:tr>
              <a:tr h="292946">
                <a:tc>
                  <a:txBody>
                    <a:bodyPr/>
                    <a:lstStyle/>
                    <a:p>
                      <a:pPr algn="l"/>
                      <a:r>
                        <a:rPr lang="en-US" sz="700" b="1" dirty="0" smtClean="0"/>
                        <a:t>9. Monologue: </a:t>
                      </a:r>
                      <a:r>
                        <a:rPr lang="en-US" sz="700" b="0" dirty="0" smtClean="0"/>
                        <a:t>A long speech</a:t>
                      </a:r>
                      <a:r>
                        <a:rPr lang="en-US" sz="700" b="0" baseline="0" dirty="0" smtClean="0"/>
                        <a:t> by one </a:t>
                      </a:r>
                      <a:r>
                        <a:rPr lang="en-US" sz="700" b="0" baseline="0" dirty="0" err="1" smtClean="0"/>
                        <a:t>peson</a:t>
                      </a:r>
                      <a:endParaRPr lang="en-US" sz="700" b="0" dirty="0"/>
                    </a:p>
                  </a:txBody>
                  <a:tcPr marL="68580" marR="68580" marT="34290" marB="34290"/>
                </a:tc>
              </a:tr>
              <a:tr h="292946">
                <a:tc>
                  <a:txBody>
                    <a:bodyPr/>
                    <a:lstStyle/>
                    <a:p>
                      <a:pPr algn="l"/>
                      <a:r>
                        <a:rPr lang="en-US" sz="700" b="1" dirty="0" smtClean="0"/>
                        <a:t>10. Imagery: </a:t>
                      </a:r>
                      <a:r>
                        <a:rPr lang="en-US" sz="700" b="0" dirty="0" smtClean="0"/>
                        <a:t>Visually</a:t>
                      </a:r>
                      <a:r>
                        <a:rPr lang="en-US" sz="700" b="0" baseline="0" dirty="0" smtClean="0"/>
                        <a:t> descriptive language</a:t>
                      </a:r>
                      <a:endParaRPr lang="en-US" sz="700" b="0" dirty="0"/>
                    </a:p>
                  </a:txBody>
                  <a:tcPr marL="68580" marR="68580" marT="34290" marB="34290"/>
                </a:tc>
              </a:tr>
            </a:tbl>
          </a:graphicData>
        </a:graphic>
      </p:graphicFrame>
    </p:spTree>
    <p:extLst>
      <p:ext uri="{BB962C8B-B14F-4D97-AF65-F5344CB8AC3E}">
        <p14:creationId xmlns:p14="http://schemas.microsoft.com/office/powerpoint/2010/main" val="259705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105978"/>
            <a:ext cx="5005800" cy="572700"/>
          </a:xfrm>
          <a:prstGeom prst="rect">
            <a:avLst/>
          </a:prstGeom>
        </p:spPr>
        <p:txBody>
          <a:bodyPr lIns="91425" tIns="91425" rIns="91425" bIns="91425" anchor="t" anchorCtr="0">
            <a:noAutofit/>
          </a:bodyPr>
          <a:lstStyle/>
          <a:p>
            <a:pPr lvl="0">
              <a:spcBef>
                <a:spcPts val="0"/>
              </a:spcBef>
              <a:buNone/>
            </a:pPr>
            <a:r>
              <a:rPr lang="en-GB" dirty="0"/>
              <a:t>How will homework look? </a:t>
            </a:r>
          </a:p>
        </p:txBody>
      </p:sp>
      <p:sp>
        <p:nvSpPr>
          <p:cNvPr id="256" name="Shape 256"/>
          <p:cNvSpPr txBox="1">
            <a:spLocks noGrp="1"/>
          </p:cNvSpPr>
          <p:nvPr>
            <p:ph type="body" idx="1"/>
          </p:nvPr>
        </p:nvSpPr>
        <p:spPr>
          <a:xfrm>
            <a:off x="311698" y="784656"/>
            <a:ext cx="50058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GB" dirty="0">
                <a:solidFill>
                  <a:schemeClr val="tx1"/>
                </a:solidFill>
              </a:rPr>
              <a:t>Students will be expected to revise a section of the knowledge organiser each evening.</a:t>
            </a:r>
          </a:p>
          <a:p>
            <a:pPr marL="514350" lvl="0" indent="-285750">
              <a:spcBef>
                <a:spcPts val="0"/>
              </a:spcBef>
              <a:buFont typeface="Arial" panose="020B0604020202020204" pitchFamily="34" charset="0"/>
              <a:buChar char="•"/>
            </a:pPr>
            <a:r>
              <a:rPr lang="en-GB" dirty="0">
                <a:solidFill>
                  <a:schemeClr val="tx1"/>
                </a:solidFill>
              </a:rPr>
              <a:t>As evidence of this revision, they should record their notes in their practice books.</a:t>
            </a:r>
          </a:p>
        </p:txBody>
      </p:sp>
      <p:pic>
        <p:nvPicPr>
          <p:cNvPr id="257" name="Shape 257"/>
          <p:cNvPicPr preferRelativeResize="0"/>
          <p:nvPr/>
        </p:nvPicPr>
        <p:blipFill>
          <a:blip r:embed="rId3">
            <a:alphaModFix/>
          </a:blip>
          <a:stretch>
            <a:fillRect/>
          </a:stretch>
        </p:blipFill>
        <p:spPr>
          <a:xfrm>
            <a:off x="5340974" y="2730375"/>
            <a:ext cx="3503925" cy="2083076"/>
          </a:xfrm>
          <a:prstGeom prst="rect">
            <a:avLst/>
          </a:prstGeom>
          <a:noFill/>
          <a:ln>
            <a:noFill/>
          </a:ln>
        </p:spPr>
      </p:pic>
      <p:pic>
        <p:nvPicPr>
          <p:cNvPr id="258" name="Shape 258"/>
          <p:cNvPicPr preferRelativeResize="0"/>
          <p:nvPr/>
        </p:nvPicPr>
        <p:blipFill>
          <a:blip r:embed="rId4">
            <a:alphaModFix/>
          </a:blip>
          <a:stretch>
            <a:fillRect/>
          </a:stretch>
        </p:blipFill>
        <p:spPr>
          <a:xfrm>
            <a:off x="5317499" y="0"/>
            <a:ext cx="3503925" cy="2620325"/>
          </a:xfrm>
          <a:prstGeom prst="rect">
            <a:avLst/>
          </a:prstGeom>
          <a:noFill/>
          <a:ln>
            <a:noFill/>
          </a:ln>
        </p:spPr>
      </p:pic>
      <p:pic>
        <p:nvPicPr>
          <p:cNvPr id="259" name="Shape 259"/>
          <p:cNvPicPr preferRelativeResize="0"/>
          <p:nvPr/>
        </p:nvPicPr>
        <p:blipFill>
          <a:blip r:embed="rId5">
            <a:alphaModFix/>
          </a:blip>
          <a:stretch>
            <a:fillRect/>
          </a:stretch>
        </p:blipFill>
        <p:spPr>
          <a:xfrm>
            <a:off x="860737" y="3014599"/>
            <a:ext cx="3907724" cy="1953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899"/>
            <a:ext cx="6858000" cy="4913702"/>
          </a:xfrm>
          <a:prstGeom prst="rect">
            <a:avLst/>
          </a:prstGeom>
        </p:spPr>
      </p:pic>
    </p:spTree>
    <p:extLst>
      <p:ext uri="{BB962C8B-B14F-4D97-AF65-F5344CB8AC3E}">
        <p14:creationId xmlns:p14="http://schemas.microsoft.com/office/powerpoint/2010/main" val="42447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spcBef>
                <a:spcPts val="0"/>
              </a:spcBef>
              <a:buNone/>
            </a:pPr>
            <a:r>
              <a:rPr lang="en-GB" dirty="0" smtClean="0"/>
              <a:t>Homework </a:t>
            </a:r>
            <a:r>
              <a:rPr lang="en-GB" dirty="0"/>
              <a:t>Timetable 9, 10 &amp; 11</a:t>
            </a:r>
          </a:p>
        </p:txBody>
      </p:sp>
      <p:sp>
        <p:nvSpPr>
          <p:cNvPr id="273" name="Shape 273"/>
          <p:cNvSpPr txBox="1">
            <a:spLocks noGrp="1"/>
          </p:cNvSpPr>
          <p:nvPr>
            <p:ph type="body" idx="1"/>
          </p:nvPr>
        </p:nvSpPr>
        <p:spPr>
          <a:xfrm>
            <a:off x="128700" y="3586830"/>
            <a:ext cx="8886600" cy="1419600"/>
          </a:xfrm>
          <a:prstGeom prst="rect">
            <a:avLst/>
          </a:prstGeom>
        </p:spPr>
        <p:txBody>
          <a:bodyPr lIns="91425" tIns="91425" rIns="91425" bIns="91425" anchor="t" anchorCtr="0">
            <a:noAutofit/>
          </a:bodyPr>
          <a:lstStyle/>
          <a:p>
            <a:pPr lvl="0">
              <a:spcBef>
                <a:spcPts val="0"/>
              </a:spcBef>
              <a:buNone/>
            </a:pPr>
            <a:r>
              <a:rPr lang="en-GB" dirty="0">
                <a:solidFill>
                  <a:schemeClr val="tx1"/>
                </a:solidFill>
              </a:rPr>
              <a:t>One homework at KS4 should be the knowledge organiser revision, the other should be a practice exam question.</a:t>
            </a:r>
          </a:p>
          <a:p>
            <a:pPr lvl="0">
              <a:spcBef>
                <a:spcPts val="0"/>
              </a:spcBef>
              <a:buNone/>
            </a:pPr>
            <a:r>
              <a:rPr lang="en-GB" dirty="0">
                <a:solidFill>
                  <a:schemeClr val="tx1"/>
                </a:solidFill>
              </a:rPr>
              <a:t>As they progress through the course students may move on to adapt their revision strategies to suit them, e.g. through creating flash cards or </a:t>
            </a:r>
            <a:r>
              <a:rPr lang="en-GB" dirty="0" err="1">
                <a:solidFill>
                  <a:schemeClr val="tx1"/>
                </a:solidFill>
              </a:rPr>
              <a:t>mindmaps</a:t>
            </a:r>
            <a:r>
              <a:rPr lang="en-GB" dirty="0">
                <a:solidFill>
                  <a:schemeClr val="tx1"/>
                </a:solidFill>
              </a:rPr>
              <a:t>.</a:t>
            </a:r>
          </a:p>
        </p:txBody>
      </p:sp>
      <p:pic>
        <p:nvPicPr>
          <p:cNvPr id="274" name="Shape 274"/>
          <p:cNvPicPr preferRelativeResize="0"/>
          <p:nvPr/>
        </p:nvPicPr>
        <p:blipFill>
          <a:blip r:embed="rId3">
            <a:alphaModFix/>
          </a:blip>
          <a:stretch>
            <a:fillRect/>
          </a:stretch>
        </p:blipFill>
        <p:spPr>
          <a:xfrm>
            <a:off x="311707" y="572700"/>
            <a:ext cx="8205570" cy="31512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endParaRPr/>
          </a:p>
        </p:txBody>
      </p:sp>
      <p:sp>
        <p:nvSpPr>
          <p:cNvPr id="200" name="Shape 200"/>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pic>
        <p:nvPicPr>
          <p:cNvPr id="201" name="Shape 201"/>
          <p:cNvPicPr preferRelativeResize="0"/>
          <p:nvPr/>
        </p:nvPicPr>
        <p:blipFill>
          <a:blip r:embed="rId3">
            <a:alphaModFix/>
          </a:blip>
          <a:stretch>
            <a:fillRect/>
          </a:stretch>
        </p:blipFill>
        <p:spPr>
          <a:xfrm>
            <a:off x="67885" y="0"/>
            <a:ext cx="9008230" cy="5143500"/>
          </a:xfrm>
          <a:prstGeom prst="rect">
            <a:avLst/>
          </a:prstGeom>
          <a:noFill/>
          <a:ln>
            <a:noFill/>
          </a:ln>
        </p:spPr>
      </p:pic>
    </p:spTree>
    <p:extLst>
      <p:ext uri="{BB962C8B-B14F-4D97-AF65-F5344CB8AC3E}">
        <p14:creationId xmlns:p14="http://schemas.microsoft.com/office/powerpoint/2010/main" val="207899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endParaRPr/>
          </a:p>
        </p:txBody>
      </p:sp>
      <p:sp>
        <p:nvSpPr>
          <p:cNvPr id="207" name="Shape 207"/>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pic>
        <p:nvPicPr>
          <p:cNvPr id="208" name="Shape 208"/>
          <p:cNvPicPr preferRelativeResize="0"/>
          <p:nvPr/>
        </p:nvPicPr>
        <p:blipFill>
          <a:blip r:embed="rId3">
            <a:alphaModFix/>
          </a:blip>
          <a:stretch>
            <a:fillRect/>
          </a:stretch>
        </p:blipFill>
        <p:spPr>
          <a:xfrm>
            <a:off x="5080378" y="0"/>
            <a:ext cx="4011644" cy="5143500"/>
          </a:xfrm>
          <a:prstGeom prst="rect">
            <a:avLst/>
          </a:prstGeom>
          <a:noFill/>
          <a:ln>
            <a:noFill/>
          </a:ln>
        </p:spPr>
      </p:pic>
      <p:pic>
        <p:nvPicPr>
          <p:cNvPr id="209" name="Shape 209"/>
          <p:cNvPicPr preferRelativeResize="0"/>
          <p:nvPr/>
        </p:nvPicPr>
        <p:blipFill>
          <a:blip r:embed="rId3">
            <a:alphaModFix/>
          </a:blip>
          <a:stretch>
            <a:fillRect/>
          </a:stretch>
        </p:blipFill>
        <p:spPr>
          <a:xfrm>
            <a:off x="216503" y="0"/>
            <a:ext cx="4011644" cy="5143500"/>
          </a:xfrm>
          <a:prstGeom prst="rect">
            <a:avLst/>
          </a:prstGeom>
          <a:noFill/>
          <a:ln>
            <a:noFill/>
          </a:ln>
        </p:spPr>
      </p:pic>
    </p:spTree>
    <p:extLst>
      <p:ext uri="{BB962C8B-B14F-4D97-AF65-F5344CB8AC3E}">
        <p14:creationId xmlns:p14="http://schemas.microsoft.com/office/powerpoint/2010/main" val="103072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ctrTitle"/>
          </p:nvPr>
        </p:nvSpPr>
        <p:spPr>
          <a:xfrm>
            <a:off x="311700" y="744575"/>
            <a:ext cx="8520600" cy="3540600"/>
          </a:xfrm>
          <a:prstGeom prst="rect">
            <a:avLst/>
          </a:prstGeom>
        </p:spPr>
        <p:txBody>
          <a:bodyPr lIns="91425" tIns="91425" rIns="91425" bIns="91425" anchor="b" anchorCtr="0">
            <a:noAutofit/>
          </a:bodyPr>
          <a:lstStyle/>
          <a:p>
            <a:pPr lvl="0" algn="l" rtl="0">
              <a:spcBef>
                <a:spcPts val="0"/>
              </a:spcBef>
              <a:buNone/>
            </a:pPr>
            <a:endParaRPr sz="2400" b="1"/>
          </a:p>
          <a:p>
            <a:pPr lvl="0" rtl="0">
              <a:spcBef>
                <a:spcPts val="0"/>
              </a:spcBef>
              <a:buNone/>
            </a:pPr>
            <a:endParaRPr sz="2400" b="1"/>
          </a:p>
          <a:p>
            <a:pPr lvl="0" rtl="0">
              <a:spcBef>
                <a:spcPts val="0"/>
              </a:spcBef>
              <a:buNone/>
            </a:pPr>
            <a:r>
              <a:rPr lang="en" sz="2400" b="1"/>
              <a:t>How to learn your Knowledge Organiser</a:t>
            </a:r>
          </a:p>
          <a:p>
            <a:pPr lvl="0" algn="l" rtl="0">
              <a:spcBef>
                <a:spcPts val="0"/>
              </a:spcBef>
              <a:buNone/>
            </a:pPr>
            <a:endParaRPr sz="2400" b="1"/>
          </a:p>
          <a:p>
            <a:pPr lvl="0" algn="l" rtl="0">
              <a:spcBef>
                <a:spcPts val="0"/>
              </a:spcBef>
              <a:buNone/>
            </a:pPr>
            <a:r>
              <a:rPr lang="en" sz="1400" b="1"/>
              <a:t>You have 2 x 20 minute homeworks for each subject spread over the week.</a:t>
            </a:r>
          </a:p>
          <a:p>
            <a:pPr lvl="0" algn="l" rtl="0">
              <a:spcBef>
                <a:spcPts val="0"/>
              </a:spcBef>
              <a:buNone/>
            </a:pPr>
            <a:endParaRPr sz="1400" b="1"/>
          </a:p>
          <a:p>
            <a:pPr lvl="0" algn="l" rtl="0">
              <a:spcBef>
                <a:spcPts val="0"/>
              </a:spcBef>
              <a:buNone/>
            </a:pPr>
            <a:r>
              <a:rPr lang="en" sz="1400" b="1"/>
              <a:t>Where you are given a Knowledge Organiser to learn you should follow </a:t>
            </a:r>
          </a:p>
          <a:p>
            <a:pPr lvl="0" algn="l" rtl="0">
              <a:spcBef>
                <a:spcPts val="0"/>
              </a:spcBef>
              <a:buNone/>
            </a:pPr>
            <a:endParaRPr sz="1400" b="1"/>
          </a:p>
          <a:p>
            <a:pPr lvl="0" algn="l" rtl="0">
              <a:spcBef>
                <a:spcPts val="0"/>
              </a:spcBef>
              <a:buNone/>
            </a:pPr>
            <a:r>
              <a:rPr lang="en" sz="1400" b="1" u="sng"/>
              <a:t>Session 1.	</a:t>
            </a:r>
          </a:p>
          <a:p>
            <a:pPr lvl="0" algn="l" rtl="0">
              <a:spcBef>
                <a:spcPts val="0"/>
              </a:spcBef>
              <a:buNone/>
            </a:pPr>
            <a:endParaRPr sz="1400" b="1"/>
          </a:p>
          <a:p>
            <a:pPr lvl="0" algn="l" rtl="0">
              <a:spcBef>
                <a:spcPts val="0"/>
              </a:spcBef>
              <a:buNone/>
            </a:pPr>
            <a:r>
              <a:rPr lang="en" sz="1400" b="1"/>
              <a:t>Read, cover, write, check</a:t>
            </a:r>
          </a:p>
          <a:p>
            <a:pPr lvl="0" algn="l" rtl="0">
              <a:spcBef>
                <a:spcPts val="0"/>
              </a:spcBef>
              <a:buNone/>
            </a:pPr>
            <a:endParaRPr sz="1400" b="1" u="sng"/>
          </a:p>
          <a:p>
            <a:pPr lvl="0" algn="l" rtl="0">
              <a:spcBef>
                <a:spcPts val="0"/>
              </a:spcBef>
              <a:buNone/>
            </a:pPr>
            <a:r>
              <a:rPr lang="en" sz="1400" b="1" u="sng"/>
              <a:t>Session 2.	 </a:t>
            </a:r>
          </a:p>
          <a:p>
            <a:pPr lvl="0" algn="l" rtl="0">
              <a:spcBef>
                <a:spcPts val="0"/>
              </a:spcBef>
              <a:buNone/>
            </a:pPr>
            <a:r>
              <a:rPr lang="en" sz="1400" b="1"/>
              <a:t>	</a:t>
            </a:r>
          </a:p>
          <a:p>
            <a:pPr lvl="0" algn="l" rtl="0">
              <a:spcBef>
                <a:spcPts val="0"/>
              </a:spcBef>
              <a:buNone/>
            </a:pPr>
            <a:r>
              <a:rPr lang="en" sz="1400" b="1"/>
              <a:t>Either </a:t>
            </a:r>
          </a:p>
          <a:p>
            <a:pPr marL="457200" lvl="0" indent="-317500" algn="l" rtl="0">
              <a:spcBef>
                <a:spcPts val="0"/>
              </a:spcBef>
              <a:buSzPct val="100000"/>
              <a:buAutoNum type="alphaLcPeriod"/>
            </a:pPr>
            <a:r>
              <a:rPr lang="en" sz="1400" b="1"/>
              <a:t>turn you notes into either, pictures(with words), mind maps, story boards etc  (Dual Coding)</a:t>
            </a:r>
          </a:p>
          <a:p>
            <a:pPr lvl="0" algn="l" rtl="0">
              <a:spcBef>
                <a:spcPts val="0"/>
              </a:spcBef>
              <a:buNone/>
            </a:pPr>
            <a:r>
              <a:rPr lang="en" sz="1400" b="1"/>
              <a:t>OR</a:t>
            </a:r>
          </a:p>
          <a:p>
            <a:pPr marL="457200" lvl="0" indent="-317500" algn="l" rtl="0">
              <a:spcBef>
                <a:spcPts val="0"/>
              </a:spcBef>
              <a:buSzPct val="100000"/>
              <a:buAutoNum type="alphaLcPeriod"/>
            </a:pPr>
            <a:r>
              <a:rPr lang="en" sz="1400" b="1"/>
              <a:t>quiz yourself - produce quizzes to test your knowledge   (Self Testing)</a:t>
            </a:r>
          </a:p>
          <a:p>
            <a:pPr lvl="0" rtl="0">
              <a:spcBef>
                <a:spcPts val="0"/>
              </a:spcBef>
              <a:buClr>
                <a:schemeClr val="dk1"/>
              </a:buClr>
              <a:buSzPct val="45833"/>
              <a:buFont typeface="Arial"/>
              <a:buNone/>
            </a:pPr>
            <a:endParaRPr sz="2400" b="1"/>
          </a:p>
        </p:txBody>
      </p:sp>
    </p:spTree>
    <p:extLst>
      <p:ext uri="{BB962C8B-B14F-4D97-AF65-F5344CB8AC3E}">
        <p14:creationId xmlns:p14="http://schemas.microsoft.com/office/powerpoint/2010/main" val="3783841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Shape 219"/>
          <p:cNvPicPr preferRelativeResize="0"/>
          <p:nvPr/>
        </p:nvPicPr>
        <p:blipFill>
          <a:blip r:embed="rId3">
            <a:alphaModFix/>
          </a:blip>
          <a:stretch>
            <a:fillRect/>
          </a:stretch>
        </p:blipFill>
        <p:spPr>
          <a:xfrm>
            <a:off x="2852050" y="18750"/>
            <a:ext cx="4443049" cy="5106000"/>
          </a:xfrm>
          <a:prstGeom prst="rect">
            <a:avLst/>
          </a:prstGeom>
          <a:noFill/>
          <a:ln>
            <a:noFill/>
          </a:ln>
        </p:spPr>
      </p:pic>
      <p:sp>
        <p:nvSpPr>
          <p:cNvPr id="220" name="Shape 220"/>
          <p:cNvSpPr txBox="1"/>
          <p:nvPr/>
        </p:nvSpPr>
        <p:spPr>
          <a:xfrm>
            <a:off x="509125" y="509125"/>
            <a:ext cx="1855500" cy="2853600"/>
          </a:xfrm>
          <a:prstGeom prst="rect">
            <a:avLst/>
          </a:prstGeom>
          <a:noFill/>
          <a:ln>
            <a:noFill/>
          </a:ln>
        </p:spPr>
        <p:txBody>
          <a:bodyPr lIns="91425" tIns="91425" rIns="91425" bIns="91425" anchor="t" anchorCtr="0">
            <a:noAutofit/>
          </a:bodyPr>
          <a:lstStyle/>
          <a:p>
            <a:pPr lvl="0" algn="ctr">
              <a:spcBef>
                <a:spcPts val="0"/>
              </a:spcBef>
              <a:buNone/>
            </a:pPr>
            <a:r>
              <a:rPr lang="en" sz="2400" b="1"/>
              <a:t>Knowledge Organiser </a:t>
            </a:r>
          </a:p>
          <a:p>
            <a:pPr lvl="0" algn="ctr">
              <a:spcBef>
                <a:spcPts val="0"/>
              </a:spcBef>
              <a:buNone/>
            </a:pPr>
            <a:r>
              <a:rPr lang="en" sz="2400" b="1"/>
              <a:t>Homework </a:t>
            </a:r>
          </a:p>
          <a:p>
            <a:pPr lvl="0">
              <a:spcBef>
                <a:spcPts val="0"/>
              </a:spcBef>
              <a:buNone/>
            </a:pPr>
            <a:endParaRPr/>
          </a:p>
          <a:p>
            <a:pPr lvl="0" algn="ctr">
              <a:spcBef>
                <a:spcPts val="0"/>
              </a:spcBef>
              <a:buNone/>
            </a:pPr>
            <a:r>
              <a:rPr lang="en" sz="4800"/>
              <a:t>1</a:t>
            </a:r>
          </a:p>
        </p:txBody>
      </p:sp>
    </p:spTree>
    <p:extLst>
      <p:ext uri="{BB962C8B-B14F-4D97-AF65-F5344CB8AC3E}">
        <p14:creationId xmlns:p14="http://schemas.microsoft.com/office/powerpoint/2010/main" val="518362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p:nvPr/>
        </p:nvSpPr>
        <p:spPr>
          <a:xfrm>
            <a:off x="0" y="1787200"/>
            <a:ext cx="9144000" cy="3000000"/>
          </a:xfrm>
          <a:prstGeom prst="rect">
            <a:avLst/>
          </a:prstGeom>
          <a:noFill/>
          <a:ln>
            <a:noFill/>
          </a:ln>
        </p:spPr>
        <p:txBody>
          <a:bodyPr lIns="91425" tIns="91425" rIns="91425" bIns="91425" anchor="ctr" anchorCtr="0">
            <a:noAutofit/>
          </a:bodyPr>
          <a:lstStyle/>
          <a:p>
            <a:pPr lvl="0" rtl="0">
              <a:spcBef>
                <a:spcPts val="0"/>
              </a:spcBef>
              <a:buNone/>
            </a:pPr>
            <a:r>
              <a:rPr lang="en" sz="3000" b="1" dirty="0">
                <a:solidFill>
                  <a:schemeClr val="dk1"/>
                </a:solidFill>
                <a:latin typeface="Open Sans"/>
                <a:ea typeface="Open Sans"/>
                <a:cs typeface="Open Sans"/>
                <a:sym typeface="Open Sans"/>
              </a:rPr>
              <a:t>Select a section from the knowledge organiser (enough to copy out at least twice)</a:t>
            </a:r>
          </a:p>
          <a:p>
            <a:pPr lvl="0" rtl="0">
              <a:spcBef>
                <a:spcPts val="0"/>
              </a:spcBef>
              <a:buNone/>
            </a:pPr>
            <a:endParaRPr sz="3000" b="1" dirty="0">
              <a:solidFill>
                <a:schemeClr val="dk1"/>
              </a:solidFill>
              <a:latin typeface="Open Sans"/>
              <a:ea typeface="Open Sans"/>
              <a:cs typeface="Open Sans"/>
              <a:sym typeface="Open Sans"/>
            </a:endParaRPr>
          </a:p>
          <a:p>
            <a:pPr lvl="0" rtl="0">
              <a:spcBef>
                <a:spcPts val="0"/>
              </a:spcBef>
              <a:buNone/>
            </a:pPr>
            <a:r>
              <a:rPr lang="en" sz="3000" b="1" dirty="0">
                <a:solidFill>
                  <a:schemeClr val="dk1"/>
                </a:solidFill>
                <a:latin typeface="Open Sans"/>
                <a:ea typeface="Open Sans"/>
                <a:cs typeface="Open Sans"/>
                <a:sym typeface="Open Sans"/>
              </a:rPr>
              <a:t>Copy out as many time as possible on lined paper for </a:t>
            </a:r>
            <a:r>
              <a:rPr lang="en" sz="3000" b="1" dirty="0" smtClean="0">
                <a:solidFill>
                  <a:schemeClr val="dk1"/>
                </a:solidFill>
                <a:latin typeface="Open Sans"/>
                <a:ea typeface="Open Sans"/>
                <a:cs typeface="Open Sans"/>
                <a:sym typeface="Open Sans"/>
              </a:rPr>
              <a:t>10 minutes.</a:t>
            </a:r>
            <a:endParaRPr lang="en" sz="3000" b="1" dirty="0">
              <a:solidFill>
                <a:schemeClr val="dk1"/>
              </a:solidFill>
              <a:latin typeface="Open Sans"/>
              <a:ea typeface="Open Sans"/>
              <a:cs typeface="Open Sans"/>
              <a:sym typeface="Open Sans"/>
            </a:endParaRPr>
          </a:p>
        </p:txBody>
      </p:sp>
      <p:pic>
        <p:nvPicPr>
          <p:cNvPr id="226" name="Shape 226"/>
          <p:cNvPicPr preferRelativeResize="0"/>
          <p:nvPr/>
        </p:nvPicPr>
        <p:blipFill>
          <a:blip r:embed="rId3">
            <a:alphaModFix/>
          </a:blip>
          <a:stretch>
            <a:fillRect/>
          </a:stretch>
        </p:blipFill>
        <p:spPr>
          <a:xfrm>
            <a:off x="3676650" y="159425"/>
            <a:ext cx="1790700" cy="1790700"/>
          </a:xfrm>
          <a:prstGeom prst="rect">
            <a:avLst/>
          </a:prstGeom>
          <a:noFill/>
          <a:ln>
            <a:noFill/>
          </a:ln>
        </p:spPr>
      </p:pic>
    </p:spTree>
    <p:extLst>
      <p:ext uri="{BB962C8B-B14F-4D97-AF65-F5344CB8AC3E}">
        <p14:creationId xmlns:p14="http://schemas.microsoft.com/office/powerpoint/2010/main" val="242561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0" y="1787200"/>
            <a:ext cx="9144000" cy="3000000"/>
          </a:xfrm>
          <a:prstGeom prst="rect">
            <a:avLst/>
          </a:prstGeom>
          <a:noFill/>
          <a:ln>
            <a:noFill/>
          </a:ln>
        </p:spPr>
        <p:txBody>
          <a:bodyPr lIns="91425" tIns="91425" rIns="91425" bIns="91425" anchor="ctr" anchorCtr="0">
            <a:noAutofit/>
          </a:bodyPr>
          <a:lstStyle/>
          <a:p>
            <a:pPr lvl="0">
              <a:spcBef>
                <a:spcPts val="0"/>
              </a:spcBef>
              <a:buNone/>
            </a:pPr>
            <a:r>
              <a:rPr lang="en" sz="3000" b="1">
                <a:solidFill>
                  <a:schemeClr val="dk1"/>
                </a:solidFill>
                <a:latin typeface="Open Sans"/>
                <a:ea typeface="Open Sans"/>
                <a:cs typeface="Open Sans"/>
                <a:sym typeface="Open Sans"/>
              </a:rPr>
              <a:t>Shut your Knowledge Organiser</a:t>
            </a:r>
          </a:p>
          <a:p>
            <a:pPr lvl="0">
              <a:spcBef>
                <a:spcPts val="0"/>
              </a:spcBef>
              <a:buNone/>
            </a:pPr>
            <a:endParaRPr sz="3000" b="1">
              <a:solidFill>
                <a:schemeClr val="dk1"/>
              </a:solidFill>
              <a:latin typeface="Open Sans"/>
              <a:ea typeface="Open Sans"/>
              <a:cs typeface="Open Sans"/>
              <a:sym typeface="Open Sans"/>
            </a:endParaRPr>
          </a:p>
          <a:p>
            <a:pPr lvl="0">
              <a:spcBef>
                <a:spcPts val="0"/>
              </a:spcBef>
              <a:buNone/>
            </a:pPr>
            <a:r>
              <a:rPr lang="en" sz="3000" b="1">
                <a:solidFill>
                  <a:schemeClr val="dk1"/>
                </a:solidFill>
                <a:latin typeface="Open Sans"/>
                <a:ea typeface="Open Sans"/>
                <a:cs typeface="Open Sans"/>
                <a:sym typeface="Open Sans"/>
              </a:rPr>
              <a:t>Turn over the page</a:t>
            </a:r>
          </a:p>
          <a:p>
            <a:pPr lvl="0">
              <a:spcBef>
                <a:spcPts val="0"/>
              </a:spcBef>
              <a:buNone/>
            </a:pPr>
            <a:endParaRPr sz="3000" b="1">
              <a:solidFill>
                <a:schemeClr val="dk1"/>
              </a:solidFill>
              <a:latin typeface="Open Sans"/>
              <a:ea typeface="Open Sans"/>
              <a:cs typeface="Open Sans"/>
              <a:sym typeface="Open Sans"/>
            </a:endParaRPr>
          </a:p>
          <a:p>
            <a:pPr lvl="0" rtl="0">
              <a:spcBef>
                <a:spcPts val="0"/>
              </a:spcBef>
              <a:buNone/>
            </a:pPr>
            <a:r>
              <a:rPr lang="en" sz="3000" b="1">
                <a:solidFill>
                  <a:schemeClr val="dk1"/>
                </a:solidFill>
                <a:latin typeface="Open Sans"/>
                <a:ea typeface="Open Sans"/>
                <a:cs typeface="Open Sans"/>
                <a:sym typeface="Open Sans"/>
              </a:rPr>
              <a:t>Write down as much as you can remember</a:t>
            </a:r>
          </a:p>
        </p:txBody>
      </p:sp>
      <p:pic>
        <p:nvPicPr>
          <p:cNvPr id="232" name="Shape 232"/>
          <p:cNvPicPr preferRelativeResize="0"/>
          <p:nvPr/>
        </p:nvPicPr>
        <p:blipFill>
          <a:blip r:embed="rId3">
            <a:alphaModFix/>
          </a:blip>
          <a:stretch>
            <a:fillRect/>
          </a:stretch>
        </p:blipFill>
        <p:spPr>
          <a:xfrm>
            <a:off x="3484475" y="85775"/>
            <a:ext cx="1790700" cy="1790700"/>
          </a:xfrm>
          <a:prstGeom prst="rect">
            <a:avLst/>
          </a:prstGeom>
          <a:noFill/>
          <a:ln>
            <a:noFill/>
          </a:ln>
        </p:spPr>
      </p:pic>
    </p:spTree>
    <p:extLst>
      <p:ext uri="{BB962C8B-B14F-4D97-AF65-F5344CB8AC3E}">
        <p14:creationId xmlns:p14="http://schemas.microsoft.com/office/powerpoint/2010/main" val="249904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79524"/>
            <a:ext cx="8520600" cy="572700"/>
          </a:xfrm>
        </p:spPr>
        <p:txBody>
          <a:bodyPr/>
          <a:lstStyle/>
          <a:p>
            <a:r>
              <a:rPr lang="en-US" sz="2000" b="1" dirty="0"/>
              <a:t>Supporting the attainment of disadvantaged </a:t>
            </a:r>
            <a:r>
              <a:rPr lang="en-US" sz="2000" b="1" dirty="0" smtClean="0"/>
              <a:t>pupils (</a:t>
            </a:r>
            <a:r>
              <a:rPr lang="en-US" sz="2000" b="1" dirty="0" err="1" smtClean="0"/>
              <a:t>DfE</a:t>
            </a:r>
            <a:r>
              <a:rPr lang="en-US" sz="2000" b="1" dirty="0" smtClean="0"/>
              <a:t>, 2015)</a:t>
            </a:r>
            <a:r>
              <a:rPr lang="en-US" sz="2000" b="1" dirty="0"/>
              <a:t/>
            </a:r>
            <a:br>
              <a:rPr lang="en-US" sz="2000" b="1" dirty="0"/>
            </a:br>
            <a:endParaRPr lang="en-GB" sz="2000" dirty="0"/>
          </a:p>
        </p:txBody>
      </p:sp>
      <p:pic>
        <p:nvPicPr>
          <p:cNvPr id="1026" name="Picture 2" descr="https://kathrinemortimore.files.wordpress.com/2016/04/img_0017.png?w=648"/>
          <p:cNvPicPr>
            <a:picLocks noChangeAspect="1" noChangeArrowheads="1"/>
          </p:cNvPicPr>
          <p:nvPr/>
        </p:nvPicPr>
        <p:blipFill rotWithShape="1">
          <a:blip r:embed="rId2">
            <a:extLst>
              <a:ext uri="{28A0092B-C50C-407E-A947-70E740481C1C}">
                <a14:useLocalDpi xmlns:a14="http://schemas.microsoft.com/office/drawing/2010/main" val="0"/>
              </a:ext>
            </a:extLst>
          </a:blip>
          <a:srcRect t="13199" r="1270" b="12816"/>
          <a:stretch/>
        </p:blipFill>
        <p:spPr bwMode="auto">
          <a:xfrm>
            <a:off x="874765" y="924673"/>
            <a:ext cx="7190449" cy="404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76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p:nvPr/>
        </p:nvSpPr>
        <p:spPr>
          <a:xfrm>
            <a:off x="0" y="1787200"/>
            <a:ext cx="9144000" cy="3000000"/>
          </a:xfrm>
          <a:prstGeom prst="rect">
            <a:avLst/>
          </a:prstGeom>
          <a:noFill/>
          <a:ln>
            <a:noFill/>
          </a:ln>
        </p:spPr>
        <p:txBody>
          <a:bodyPr lIns="91425" tIns="91425" rIns="91425" bIns="91425" anchor="ctr" anchorCtr="0">
            <a:noAutofit/>
          </a:bodyPr>
          <a:lstStyle/>
          <a:p>
            <a:pPr lvl="0">
              <a:spcBef>
                <a:spcPts val="0"/>
              </a:spcBef>
              <a:buNone/>
            </a:pPr>
            <a:r>
              <a:rPr lang="en" sz="3000" b="1">
                <a:latin typeface="Open Sans"/>
                <a:ea typeface="Open Sans"/>
                <a:cs typeface="Open Sans"/>
                <a:sym typeface="Open Sans"/>
              </a:rPr>
              <a:t>Look at your notes and Knowledge Organiser</a:t>
            </a:r>
          </a:p>
          <a:p>
            <a:pPr lvl="0">
              <a:spcBef>
                <a:spcPts val="0"/>
              </a:spcBef>
              <a:buNone/>
            </a:pPr>
            <a:endParaRPr sz="3000" b="1">
              <a:latin typeface="Open Sans"/>
              <a:ea typeface="Open Sans"/>
              <a:cs typeface="Open Sans"/>
              <a:sym typeface="Open Sans"/>
            </a:endParaRPr>
          </a:p>
          <a:p>
            <a:pPr lvl="0">
              <a:spcBef>
                <a:spcPts val="0"/>
              </a:spcBef>
              <a:buClr>
                <a:srgbClr val="000000"/>
              </a:buClr>
              <a:buSzPct val="36666"/>
              <a:buFont typeface="Arial"/>
              <a:buNone/>
            </a:pPr>
            <a:r>
              <a:rPr lang="en" sz="3000" b="1">
                <a:latin typeface="Open Sans"/>
                <a:ea typeface="Open Sans"/>
                <a:cs typeface="Open Sans"/>
                <a:sym typeface="Open Sans"/>
              </a:rPr>
              <a:t>Add what you didn’t remember to your work in purple pen</a:t>
            </a:r>
          </a:p>
          <a:p>
            <a:pPr lvl="0" rtl="0">
              <a:spcBef>
                <a:spcPts val="0"/>
              </a:spcBef>
              <a:buNone/>
            </a:pPr>
            <a:endParaRPr sz="3000" b="1">
              <a:solidFill>
                <a:schemeClr val="dk1"/>
              </a:solidFill>
              <a:latin typeface="Open Sans"/>
              <a:ea typeface="Open Sans"/>
              <a:cs typeface="Open Sans"/>
              <a:sym typeface="Open Sans"/>
            </a:endParaRPr>
          </a:p>
        </p:txBody>
      </p:sp>
      <p:pic>
        <p:nvPicPr>
          <p:cNvPr id="238" name="Shape 238"/>
          <p:cNvPicPr preferRelativeResize="0"/>
          <p:nvPr/>
        </p:nvPicPr>
        <p:blipFill>
          <a:blip r:embed="rId3">
            <a:alphaModFix/>
          </a:blip>
          <a:stretch>
            <a:fillRect/>
          </a:stretch>
        </p:blipFill>
        <p:spPr>
          <a:xfrm>
            <a:off x="3484475" y="85775"/>
            <a:ext cx="1790700" cy="1790700"/>
          </a:xfrm>
          <a:prstGeom prst="rect">
            <a:avLst/>
          </a:prstGeom>
          <a:noFill/>
          <a:ln>
            <a:noFill/>
          </a:ln>
        </p:spPr>
      </p:pic>
    </p:spTree>
    <p:extLst>
      <p:ext uri="{BB962C8B-B14F-4D97-AF65-F5344CB8AC3E}">
        <p14:creationId xmlns:p14="http://schemas.microsoft.com/office/powerpoint/2010/main" val="199866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317150" y="509125"/>
            <a:ext cx="2047500" cy="2853600"/>
          </a:xfrm>
          <a:prstGeom prst="rect">
            <a:avLst/>
          </a:prstGeom>
          <a:noFill/>
          <a:ln>
            <a:noFill/>
          </a:ln>
        </p:spPr>
        <p:txBody>
          <a:bodyPr lIns="91425" tIns="91425" rIns="91425" bIns="91425" anchor="t" anchorCtr="0">
            <a:noAutofit/>
          </a:bodyPr>
          <a:lstStyle/>
          <a:p>
            <a:pPr lvl="0" algn="ctr" rtl="0">
              <a:spcBef>
                <a:spcPts val="0"/>
              </a:spcBef>
              <a:buNone/>
            </a:pPr>
            <a:r>
              <a:rPr lang="en" sz="2400" b="1"/>
              <a:t>Knowledge Organiser </a:t>
            </a:r>
          </a:p>
          <a:p>
            <a:pPr lvl="0" algn="ctr" rtl="0">
              <a:spcBef>
                <a:spcPts val="0"/>
              </a:spcBef>
              <a:buNone/>
            </a:pPr>
            <a:endParaRPr sz="2400" b="1"/>
          </a:p>
          <a:p>
            <a:pPr lvl="0" algn="l" rtl="0">
              <a:spcBef>
                <a:spcPts val="0"/>
              </a:spcBef>
              <a:buNone/>
            </a:pPr>
            <a:r>
              <a:rPr lang="en" sz="2400" b="1"/>
              <a:t>Dual Coding</a:t>
            </a:r>
          </a:p>
          <a:p>
            <a:pPr lvl="0" rtl="0">
              <a:spcBef>
                <a:spcPts val="0"/>
              </a:spcBef>
              <a:buNone/>
            </a:pPr>
            <a:endParaRPr/>
          </a:p>
          <a:p>
            <a:pPr lvl="0" algn="ctr" rtl="0">
              <a:spcBef>
                <a:spcPts val="0"/>
              </a:spcBef>
              <a:buNone/>
            </a:pPr>
            <a:r>
              <a:rPr lang="en" sz="4800"/>
              <a:t>2</a:t>
            </a:r>
          </a:p>
        </p:txBody>
      </p:sp>
      <p:graphicFrame>
        <p:nvGraphicFramePr>
          <p:cNvPr id="244" name="Shape 244"/>
          <p:cNvGraphicFramePr/>
          <p:nvPr/>
        </p:nvGraphicFramePr>
        <p:xfrm>
          <a:off x="2364625" y="188350"/>
          <a:ext cx="6582200" cy="4766800"/>
        </p:xfrm>
        <a:graphic>
          <a:graphicData uri="http://schemas.openxmlformats.org/drawingml/2006/table">
            <a:tbl>
              <a:tblPr>
                <a:noFill/>
              </a:tblPr>
              <a:tblGrid>
                <a:gridCol w="2452375"/>
                <a:gridCol w="4129825"/>
              </a:tblGrid>
              <a:tr h="4766800">
                <a:tc gridSpan="2">
                  <a:txBody>
                    <a:bodyPr/>
                    <a:lstStyle/>
                    <a:p>
                      <a:pPr lvl="0">
                        <a:spcBef>
                          <a:spcPts val="0"/>
                        </a:spcBef>
                        <a:buNone/>
                      </a:pPr>
                      <a:r>
                        <a:rPr lang="en"/>
                        <a:t>Find homework one for this subject</a:t>
                      </a:r>
                    </a:p>
                    <a:p>
                      <a:pPr lvl="0">
                        <a:spcBef>
                          <a:spcPts val="0"/>
                        </a:spcBef>
                        <a:buNone/>
                      </a:pPr>
                      <a:endParaRPr sz="3000"/>
                    </a:p>
                    <a:p>
                      <a:pPr lvl="0">
                        <a:spcBef>
                          <a:spcPts val="0"/>
                        </a:spcBef>
                        <a:buNone/>
                      </a:pPr>
                      <a:endParaRPr sz="3000"/>
                    </a:p>
                    <a:p>
                      <a:pPr lvl="0" rtl="0">
                        <a:spcBef>
                          <a:spcPts val="0"/>
                        </a:spcBef>
                        <a:buNone/>
                      </a:pPr>
                      <a:endParaRPr sz="1100"/>
                    </a:p>
                  </a:txBody>
                  <a:tcPr marL="63500" marR="63500" marT="63500" marB="63500">
                    <a:lnL w="12700" cap="flat" cmpd="sng">
                      <a:solidFill>
                        <a:srgbClr val="FF0000"/>
                      </a:solidFill>
                      <a:prstDash val="solid"/>
                      <a:round/>
                      <a:headEnd type="none" w="med" len="med"/>
                      <a:tailEnd type="none" w="med" len="med"/>
                    </a:lnL>
                    <a:lnR w="12700" cap="flat" cmpd="sng">
                      <a:solidFill>
                        <a:srgbClr val="FF0000"/>
                      </a:solidFill>
                      <a:prstDash val="solid"/>
                      <a:round/>
                      <a:headEnd type="none" w="med" len="med"/>
                      <a:tailEnd type="none" w="med" len="med"/>
                    </a:lnR>
                    <a:lnT w="12700" cap="flat" cmpd="sng">
                      <a:solidFill>
                        <a:srgbClr val="FF0000"/>
                      </a:solidFill>
                      <a:prstDash val="solid"/>
                      <a:round/>
                      <a:headEnd type="none" w="med" len="med"/>
                      <a:tailEnd type="none" w="med" len="med"/>
                    </a:lnT>
                    <a:lnB w="12700" cap="flat" cmpd="sng">
                      <a:solidFill>
                        <a:srgbClr val="FF0000"/>
                      </a:solidFill>
                      <a:prstDash val="solid"/>
                      <a:round/>
                      <a:headEnd type="none" w="med" len="med"/>
                      <a:tailEnd type="none" w="med" len="med"/>
                    </a:lnB>
                  </a:tcPr>
                </a:tc>
                <a:tc hMerge="1">
                  <a:txBody>
                    <a:bodyPr/>
                    <a:lstStyle/>
                    <a:p>
                      <a:endParaRPr lang="en-US"/>
                    </a:p>
                  </a:txBody>
                  <a:tcPr/>
                </a:tc>
              </a:tr>
            </a:tbl>
          </a:graphicData>
        </a:graphic>
      </p:graphicFrame>
      <p:pic>
        <p:nvPicPr>
          <p:cNvPr id="245" name="Shape 245"/>
          <p:cNvPicPr preferRelativeResize="0"/>
          <p:nvPr/>
        </p:nvPicPr>
        <p:blipFill rotWithShape="1">
          <a:blip r:embed="rId3">
            <a:alphaModFix/>
          </a:blip>
          <a:srcRect r="4997" b="2305"/>
          <a:stretch/>
        </p:blipFill>
        <p:spPr>
          <a:xfrm>
            <a:off x="2615075" y="723474"/>
            <a:ext cx="2214824" cy="1708225"/>
          </a:xfrm>
          <a:prstGeom prst="rect">
            <a:avLst/>
          </a:prstGeom>
          <a:noFill/>
          <a:ln>
            <a:noFill/>
          </a:ln>
        </p:spPr>
      </p:pic>
      <p:pic>
        <p:nvPicPr>
          <p:cNvPr id="246" name="Shape 246"/>
          <p:cNvPicPr preferRelativeResize="0"/>
          <p:nvPr/>
        </p:nvPicPr>
        <p:blipFill>
          <a:blip r:embed="rId4">
            <a:alphaModFix/>
          </a:blip>
          <a:stretch>
            <a:fillRect/>
          </a:stretch>
        </p:blipFill>
        <p:spPr>
          <a:xfrm>
            <a:off x="7341401" y="270250"/>
            <a:ext cx="1336474" cy="2456199"/>
          </a:xfrm>
          <a:prstGeom prst="rect">
            <a:avLst/>
          </a:prstGeom>
          <a:noFill/>
          <a:ln>
            <a:noFill/>
          </a:ln>
        </p:spPr>
      </p:pic>
      <p:pic>
        <p:nvPicPr>
          <p:cNvPr id="247" name="Shape 247"/>
          <p:cNvPicPr preferRelativeResize="0"/>
          <p:nvPr/>
        </p:nvPicPr>
        <p:blipFill>
          <a:blip r:embed="rId5">
            <a:alphaModFix/>
          </a:blip>
          <a:stretch>
            <a:fillRect/>
          </a:stretch>
        </p:blipFill>
        <p:spPr>
          <a:xfrm>
            <a:off x="2857600" y="2673200"/>
            <a:ext cx="2047475" cy="2047475"/>
          </a:xfrm>
          <a:prstGeom prst="rect">
            <a:avLst/>
          </a:prstGeom>
          <a:noFill/>
          <a:ln>
            <a:noFill/>
          </a:ln>
        </p:spPr>
      </p:pic>
      <p:sp>
        <p:nvSpPr>
          <p:cNvPr id="248" name="Shape 248"/>
          <p:cNvSpPr txBox="1"/>
          <p:nvPr/>
        </p:nvSpPr>
        <p:spPr>
          <a:xfrm>
            <a:off x="4990675" y="911050"/>
            <a:ext cx="1965300" cy="2853600"/>
          </a:xfrm>
          <a:prstGeom prst="rect">
            <a:avLst/>
          </a:prstGeom>
          <a:noFill/>
          <a:ln>
            <a:noFill/>
          </a:ln>
        </p:spPr>
        <p:txBody>
          <a:bodyPr lIns="91425" tIns="91425" rIns="91425" bIns="91425" anchor="t" anchorCtr="0">
            <a:noAutofit/>
          </a:bodyPr>
          <a:lstStyle/>
          <a:p>
            <a:pPr lvl="0">
              <a:spcBef>
                <a:spcPts val="0"/>
              </a:spcBef>
              <a:buNone/>
            </a:pPr>
            <a:r>
              <a:rPr lang="en"/>
              <a:t>Use you notes from your first homework this week</a:t>
            </a:r>
          </a:p>
          <a:p>
            <a:pPr lvl="0">
              <a:spcBef>
                <a:spcPts val="0"/>
              </a:spcBef>
              <a:buNone/>
            </a:pPr>
            <a:r>
              <a:rPr lang="en"/>
              <a:t>Spend 10 minutes turning your notes into either:</a:t>
            </a:r>
          </a:p>
          <a:p>
            <a:pPr marL="457200" lvl="0" indent="-228600" rtl="0">
              <a:spcBef>
                <a:spcPts val="0"/>
              </a:spcBef>
              <a:buChar char="●"/>
            </a:pPr>
            <a:r>
              <a:rPr lang="en"/>
              <a:t>a spider diagram</a:t>
            </a:r>
          </a:p>
          <a:p>
            <a:pPr marL="457200" lvl="0" indent="-228600" rtl="0">
              <a:spcBef>
                <a:spcPts val="0"/>
              </a:spcBef>
              <a:buChar char="●"/>
            </a:pPr>
            <a:r>
              <a:rPr lang="en"/>
              <a:t>pictures</a:t>
            </a:r>
          </a:p>
          <a:p>
            <a:pPr marL="457200" lvl="0" indent="-228600" rtl="0">
              <a:spcBef>
                <a:spcPts val="0"/>
              </a:spcBef>
              <a:buChar char="●"/>
            </a:pPr>
            <a:r>
              <a:rPr lang="en"/>
              <a:t>bullet points</a:t>
            </a:r>
          </a:p>
          <a:p>
            <a:pPr marL="457200" lvl="0" indent="-228600">
              <a:spcBef>
                <a:spcPts val="0"/>
              </a:spcBef>
              <a:buChar char="●"/>
            </a:pPr>
            <a:r>
              <a:rPr lang="en"/>
              <a:t>a storyboard/ timeline</a:t>
            </a:r>
          </a:p>
        </p:txBody>
      </p:sp>
      <p:pic>
        <p:nvPicPr>
          <p:cNvPr id="249" name="Shape 249"/>
          <p:cNvPicPr preferRelativeResize="0"/>
          <p:nvPr/>
        </p:nvPicPr>
        <p:blipFill>
          <a:blip r:embed="rId6">
            <a:alphaModFix/>
          </a:blip>
          <a:stretch>
            <a:fillRect/>
          </a:stretch>
        </p:blipFill>
        <p:spPr>
          <a:xfrm>
            <a:off x="6955986" y="2939125"/>
            <a:ext cx="1630363" cy="1855249"/>
          </a:xfrm>
          <a:prstGeom prst="rect">
            <a:avLst/>
          </a:prstGeom>
          <a:noFill/>
          <a:ln>
            <a:noFill/>
          </a:ln>
        </p:spPr>
      </p:pic>
      <p:cxnSp>
        <p:nvCxnSpPr>
          <p:cNvPr id="250" name="Shape 250"/>
          <p:cNvCxnSpPr/>
          <p:nvPr/>
        </p:nvCxnSpPr>
        <p:spPr>
          <a:xfrm rot="10800000">
            <a:off x="4086400" y="2043300"/>
            <a:ext cx="1426800" cy="334800"/>
          </a:xfrm>
          <a:prstGeom prst="straightConnector1">
            <a:avLst/>
          </a:prstGeom>
          <a:noFill/>
          <a:ln w="9525" cap="flat" cmpd="sng">
            <a:solidFill>
              <a:srgbClr val="FF0000"/>
            </a:solidFill>
            <a:prstDash val="solid"/>
            <a:round/>
            <a:headEnd type="none" w="lg" len="lg"/>
            <a:tailEnd type="triangle" w="lg" len="lg"/>
          </a:ln>
        </p:spPr>
      </p:cxnSp>
      <p:cxnSp>
        <p:nvCxnSpPr>
          <p:cNvPr id="251" name="Shape 251"/>
          <p:cNvCxnSpPr/>
          <p:nvPr/>
        </p:nvCxnSpPr>
        <p:spPr>
          <a:xfrm rot="10800000" flipH="1">
            <a:off x="6229975" y="2491875"/>
            <a:ext cx="1145400" cy="73800"/>
          </a:xfrm>
          <a:prstGeom prst="straightConnector1">
            <a:avLst/>
          </a:prstGeom>
          <a:noFill/>
          <a:ln w="9525" cap="flat" cmpd="sng">
            <a:solidFill>
              <a:srgbClr val="FF0000"/>
            </a:solidFill>
            <a:prstDash val="solid"/>
            <a:round/>
            <a:headEnd type="none" w="lg" len="lg"/>
            <a:tailEnd type="triangle" w="lg" len="lg"/>
          </a:ln>
        </p:spPr>
      </p:cxnSp>
      <p:cxnSp>
        <p:nvCxnSpPr>
          <p:cNvPr id="252" name="Shape 252"/>
          <p:cNvCxnSpPr/>
          <p:nvPr/>
        </p:nvCxnSpPr>
        <p:spPr>
          <a:xfrm flipH="1">
            <a:off x="4675900" y="2847025"/>
            <a:ext cx="837300" cy="301500"/>
          </a:xfrm>
          <a:prstGeom prst="straightConnector1">
            <a:avLst/>
          </a:prstGeom>
          <a:noFill/>
          <a:ln w="9525" cap="flat" cmpd="sng">
            <a:solidFill>
              <a:srgbClr val="FF0000"/>
            </a:solidFill>
            <a:prstDash val="solid"/>
            <a:round/>
            <a:headEnd type="none" w="lg" len="lg"/>
            <a:tailEnd type="triangle" w="lg" len="lg"/>
          </a:ln>
        </p:spPr>
      </p:cxnSp>
      <p:cxnSp>
        <p:nvCxnSpPr>
          <p:cNvPr id="253" name="Shape 253"/>
          <p:cNvCxnSpPr/>
          <p:nvPr/>
        </p:nvCxnSpPr>
        <p:spPr>
          <a:xfrm>
            <a:off x="6330450" y="3188675"/>
            <a:ext cx="596100" cy="227700"/>
          </a:xfrm>
          <a:prstGeom prst="straightConnector1">
            <a:avLst/>
          </a:prstGeom>
          <a:noFill/>
          <a:ln w="9525"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270961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Shape 258"/>
          <p:cNvPicPr preferRelativeResize="0"/>
          <p:nvPr/>
        </p:nvPicPr>
        <p:blipFill>
          <a:blip r:embed="rId3">
            <a:alphaModFix/>
          </a:blip>
          <a:stretch>
            <a:fillRect/>
          </a:stretch>
        </p:blipFill>
        <p:spPr>
          <a:xfrm>
            <a:off x="215700" y="880425"/>
            <a:ext cx="2375525" cy="681500"/>
          </a:xfrm>
          <a:prstGeom prst="rect">
            <a:avLst/>
          </a:prstGeom>
          <a:noFill/>
          <a:ln>
            <a:noFill/>
          </a:ln>
        </p:spPr>
      </p:pic>
      <p:sp>
        <p:nvSpPr>
          <p:cNvPr id="259" name="Shape 259"/>
          <p:cNvSpPr txBox="1"/>
          <p:nvPr/>
        </p:nvSpPr>
        <p:spPr>
          <a:xfrm>
            <a:off x="2632612" y="880375"/>
            <a:ext cx="3901500" cy="681600"/>
          </a:xfrm>
          <a:prstGeom prst="rect">
            <a:avLst/>
          </a:prstGeom>
          <a:noFill/>
          <a:ln>
            <a:noFill/>
          </a:ln>
        </p:spPr>
        <p:txBody>
          <a:bodyPr lIns="91425" tIns="91425" rIns="91425" bIns="91425" anchor="t" anchorCtr="0">
            <a:noAutofit/>
          </a:bodyPr>
          <a:lstStyle/>
          <a:p>
            <a:pPr lvl="0">
              <a:spcBef>
                <a:spcPts val="0"/>
              </a:spcBef>
              <a:buNone/>
            </a:pPr>
            <a:r>
              <a:rPr lang="en"/>
              <a:t>On one side of paper write a list of key terms. On the other side write the meanings</a:t>
            </a:r>
          </a:p>
        </p:txBody>
      </p:sp>
      <p:pic>
        <p:nvPicPr>
          <p:cNvPr id="260" name="Shape 260"/>
          <p:cNvPicPr preferRelativeResize="0"/>
          <p:nvPr/>
        </p:nvPicPr>
        <p:blipFill>
          <a:blip r:embed="rId4">
            <a:alphaModFix/>
          </a:blip>
          <a:stretch>
            <a:fillRect/>
          </a:stretch>
        </p:blipFill>
        <p:spPr>
          <a:xfrm>
            <a:off x="181600" y="4001239"/>
            <a:ext cx="2375525" cy="803625"/>
          </a:xfrm>
          <a:prstGeom prst="rect">
            <a:avLst/>
          </a:prstGeom>
          <a:noFill/>
          <a:ln>
            <a:noFill/>
          </a:ln>
        </p:spPr>
      </p:pic>
      <p:sp>
        <p:nvSpPr>
          <p:cNvPr id="261" name="Shape 261"/>
          <p:cNvSpPr txBox="1"/>
          <p:nvPr/>
        </p:nvSpPr>
        <p:spPr>
          <a:xfrm>
            <a:off x="2664300" y="4001220"/>
            <a:ext cx="3901500" cy="368400"/>
          </a:xfrm>
          <a:prstGeom prst="rect">
            <a:avLst/>
          </a:prstGeom>
          <a:noFill/>
          <a:ln>
            <a:noFill/>
          </a:ln>
        </p:spPr>
        <p:txBody>
          <a:bodyPr lIns="91425" tIns="91425" rIns="91425" bIns="91425" anchor="t" anchorCtr="0">
            <a:noAutofit/>
          </a:bodyPr>
          <a:lstStyle/>
          <a:p>
            <a:pPr lvl="0">
              <a:spcBef>
                <a:spcPts val="0"/>
              </a:spcBef>
              <a:buNone/>
            </a:pPr>
            <a:r>
              <a:rPr lang="en"/>
              <a:t>On one side of paper write a list of statements, some true and some false. </a:t>
            </a:r>
          </a:p>
          <a:p>
            <a:pPr lvl="0">
              <a:spcBef>
                <a:spcPts val="0"/>
              </a:spcBef>
              <a:buNone/>
            </a:pPr>
            <a:r>
              <a:rPr lang="en"/>
              <a:t>On the other side write the answers</a:t>
            </a:r>
          </a:p>
        </p:txBody>
      </p:sp>
      <p:pic>
        <p:nvPicPr>
          <p:cNvPr id="262" name="Shape 262"/>
          <p:cNvPicPr preferRelativeResize="0"/>
          <p:nvPr/>
        </p:nvPicPr>
        <p:blipFill>
          <a:blip r:embed="rId5">
            <a:alphaModFix/>
          </a:blip>
          <a:stretch>
            <a:fillRect/>
          </a:stretch>
        </p:blipFill>
        <p:spPr>
          <a:xfrm>
            <a:off x="181599" y="1990374"/>
            <a:ext cx="2375524" cy="1582453"/>
          </a:xfrm>
          <a:prstGeom prst="rect">
            <a:avLst/>
          </a:prstGeom>
          <a:noFill/>
          <a:ln>
            <a:noFill/>
          </a:ln>
        </p:spPr>
      </p:pic>
      <p:sp>
        <p:nvSpPr>
          <p:cNvPr id="263" name="Shape 263"/>
          <p:cNvSpPr txBox="1"/>
          <p:nvPr/>
        </p:nvSpPr>
        <p:spPr>
          <a:xfrm>
            <a:off x="2664300" y="1985250"/>
            <a:ext cx="3243900" cy="1592700"/>
          </a:xfrm>
          <a:prstGeom prst="rect">
            <a:avLst/>
          </a:prstGeom>
          <a:noFill/>
          <a:ln>
            <a:noFill/>
          </a:ln>
        </p:spPr>
        <p:txBody>
          <a:bodyPr lIns="91425" tIns="91425" rIns="91425" bIns="91425" anchor="t" anchorCtr="0">
            <a:noAutofit/>
          </a:bodyPr>
          <a:lstStyle/>
          <a:p>
            <a:pPr lvl="0">
              <a:spcBef>
                <a:spcPts val="0"/>
              </a:spcBef>
              <a:buNone/>
            </a:pPr>
            <a:endParaRPr/>
          </a:p>
          <a:p>
            <a:pPr lvl="0">
              <a:spcBef>
                <a:spcPts val="0"/>
              </a:spcBef>
              <a:buNone/>
            </a:pPr>
            <a:r>
              <a:rPr lang="en"/>
              <a:t>Design some questions -who,what,when,where,why,how</a:t>
            </a:r>
          </a:p>
          <a:p>
            <a:pPr lvl="0">
              <a:spcBef>
                <a:spcPts val="0"/>
              </a:spcBef>
              <a:buNone/>
            </a:pPr>
            <a:endParaRPr/>
          </a:p>
          <a:p>
            <a:pPr lvl="0">
              <a:spcBef>
                <a:spcPts val="0"/>
              </a:spcBef>
              <a:buNone/>
            </a:pPr>
            <a:r>
              <a:rPr lang="en"/>
              <a:t>Write the questions on one side, write the answers on the other</a:t>
            </a:r>
          </a:p>
        </p:txBody>
      </p:sp>
      <p:sp>
        <p:nvSpPr>
          <p:cNvPr id="264" name="Shape 264"/>
          <p:cNvSpPr txBox="1"/>
          <p:nvPr/>
        </p:nvSpPr>
        <p:spPr>
          <a:xfrm>
            <a:off x="6575500" y="914500"/>
            <a:ext cx="2454900" cy="2542500"/>
          </a:xfrm>
          <a:prstGeom prst="rect">
            <a:avLst/>
          </a:prstGeom>
          <a:noFill/>
          <a:ln>
            <a:noFill/>
          </a:ln>
        </p:spPr>
        <p:txBody>
          <a:bodyPr lIns="91425" tIns="91425" rIns="91425" bIns="91425" anchor="t" anchorCtr="0">
            <a:noAutofit/>
          </a:bodyPr>
          <a:lstStyle/>
          <a:p>
            <a:pPr lvl="0">
              <a:spcBef>
                <a:spcPts val="0"/>
              </a:spcBef>
              <a:buNone/>
            </a:pPr>
            <a:r>
              <a:rPr lang="en"/>
              <a:t>You could create flash cards</a:t>
            </a:r>
          </a:p>
          <a:p>
            <a:pPr lvl="0">
              <a:spcBef>
                <a:spcPts val="0"/>
              </a:spcBef>
              <a:buNone/>
            </a:pPr>
            <a:endParaRPr/>
          </a:p>
          <a:p>
            <a:pPr lvl="0">
              <a:spcBef>
                <a:spcPts val="0"/>
              </a:spcBef>
              <a:buNone/>
            </a:pPr>
            <a:r>
              <a:rPr lang="en"/>
              <a:t>Key term on one side of a card, the definition on the other</a:t>
            </a:r>
          </a:p>
          <a:p>
            <a:pPr lvl="0">
              <a:spcBef>
                <a:spcPts val="0"/>
              </a:spcBef>
              <a:buNone/>
            </a:pPr>
            <a:endParaRPr/>
          </a:p>
          <a:p>
            <a:pPr lvl="0">
              <a:spcBef>
                <a:spcPts val="0"/>
              </a:spcBef>
              <a:buNone/>
            </a:pPr>
            <a:r>
              <a:rPr lang="en"/>
              <a:t>Question on one side of a card, answer on the other</a:t>
            </a:r>
          </a:p>
          <a:p>
            <a:pPr lvl="0">
              <a:spcBef>
                <a:spcPts val="0"/>
              </a:spcBef>
              <a:buNone/>
            </a:pPr>
            <a:endParaRPr/>
          </a:p>
          <a:p>
            <a:pPr lvl="0">
              <a:spcBef>
                <a:spcPts val="0"/>
              </a:spcBef>
              <a:buNone/>
            </a:pPr>
            <a:r>
              <a:rPr lang="en"/>
              <a:t>Statement on one side of the card, true or false on the other</a:t>
            </a:r>
          </a:p>
        </p:txBody>
      </p:sp>
      <p:pic>
        <p:nvPicPr>
          <p:cNvPr id="265" name="Shape 265" descr="images.jpg"/>
          <p:cNvPicPr preferRelativeResize="0"/>
          <p:nvPr/>
        </p:nvPicPr>
        <p:blipFill>
          <a:blip r:embed="rId6">
            <a:alphaModFix/>
          </a:blip>
          <a:stretch>
            <a:fillRect/>
          </a:stretch>
        </p:blipFill>
        <p:spPr>
          <a:xfrm>
            <a:off x="6867775" y="105975"/>
            <a:ext cx="1758325" cy="840900"/>
          </a:xfrm>
          <a:prstGeom prst="rect">
            <a:avLst/>
          </a:prstGeom>
          <a:noFill/>
          <a:ln>
            <a:noFill/>
          </a:ln>
        </p:spPr>
      </p:pic>
      <p:sp>
        <p:nvSpPr>
          <p:cNvPr id="266" name="Shape 266"/>
          <p:cNvSpPr/>
          <p:nvPr/>
        </p:nvSpPr>
        <p:spPr>
          <a:xfrm>
            <a:off x="6541400" y="968100"/>
            <a:ext cx="2411100" cy="38367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7" name="Shape 267"/>
          <p:cNvPicPr preferRelativeResize="0"/>
          <p:nvPr/>
        </p:nvPicPr>
        <p:blipFill>
          <a:blip r:embed="rId7">
            <a:alphaModFix/>
          </a:blip>
          <a:stretch>
            <a:fillRect/>
          </a:stretch>
        </p:blipFill>
        <p:spPr>
          <a:xfrm>
            <a:off x="6672972" y="3749219"/>
            <a:ext cx="2171497" cy="803624"/>
          </a:xfrm>
          <a:prstGeom prst="rect">
            <a:avLst/>
          </a:prstGeom>
          <a:noFill/>
          <a:ln>
            <a:noFill/>
          </a:ln>
        </p:spPr>
      </p:pic>
      <p:sp>
        <p:nvSpPr>
          <p:cNvPr id="268" name="Shape 268"/>
          <p:cNvSpPr txBox="1"/>
          <p:nvPr/>
        </p:nvSpPr>
        <p:spPr>
          <a:xfrm>
            <a:off x="121175" y="90875"/>
            <a:ext cx="6021899" cy="681600"/>
          </a:xfrm>
          <a:prstGeom prst="rect">
            <a:avLst/>
          </a:prstGeom>
          <a:noFill/>
          <a:ln>
            <a:noFill/>
          </a:ln>
        </p:spPr>
        <p:txBody>
          <a:bodyPr lIns="91425" tIns="91425" rIns="91425" bIns="91425" anchor="t" anchorCtr="0">
            <a:noAutofit/>
          </a:bodyPr>
          <a:lstStyle/>
          <a:p>
            <a:pPr lvl="0" algn="ctr">
              <a:spcBef>
                <a:spcPts val="0"/>
              </a:spcBef>
              <a:buNone/>
            </a:pPr>
            <a:r>
              <a:rPr lang="en" sz="3600"/>
              <a:t>Self testing</a:t>
            </a:r>
          </a:p>
        </p:txBody>
      </p:sp>
    </p:spTree>
    <p:extLst>
      <p:ext uri="{BB962C8B-B14F-4D97-AF65-F5344CB8AC3E}">
        <p14:creationId xmlns:p14="http://schemas.microsoft.com/office/powerpoint/2010/main" val="1688215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Shape 273"/>
          <p:cNvPicPr preferRelativeResize="0"/>
          <p:nvPr/>
        </p:nvPicPr>
        <p:blipFill>
          <a:blip r:embed="rId3">
            <a:alphaModFix/>
          </a:blip>
          <a:stretch>
            <a:fillRect/>
          </a:stretch>
        </p:blipFill>
        <p:spPr>
          <a:xfrm>
            <a:off x="5149550" y="3889425"/>
            <a:ext cx="3622749" cy="1205600"/>
          </a:xfrm>
          <a:prstGeom prst="rect">
            <a:avLst/>
          </a:prstGeom>
          <a:noFill/>
          <a:ln>
            <a:noFill/>
          </a:ln>
        </p:spPr>
      </p:pic>
      <p:pic>
        <p:nvPicPr>
          <p:cNvPr id="274" name="Shape 274"/>
          <p:cNvPicPr preferRelativeResize="0"/>
          <p:nvPr/>
        </p:nvPicPr>
        <p:blipFill>
          <a:blip r:embed="rId4">
            <a:alphaModFix/>
          </a:blip>
          <a:stretch>
            <a:fillRect/>
          </a:stretch>
        </p:blipFill>
        <p:spPr>
          <a:xfrm>
            <a:off x="3563200" y="25175"/>
            <a:ext cx="1901400" cy="1901400"/>
          </a:xfrm>
          <a:prstGeom prst="rect">
            <a:avLst/>
          </a:prstGeom>
          <a:noFill/>
          <a:ln>
            <a:noFill/>
          </a:ln>
        </p:spPr>
      </p:pic>
      <p:sp>
        <p:nvSpPr>
          <p:cNvPr id="275" name="Shape 275"/>
          <p:cNvSpPr txBox="1"/>
          <p:nvPr/>
        </p:nvSpPr>
        <p:spPr>
          <a:xfrm>
            <a:off x="185850" y="1793250"/>
            <a:ext cx="8772300" cy="831000"/>
          </a:xfrm>
          <a:prstGeom prst="rect">
            <a:avLst/>
          </a:prstGeom>
          <a:noFill/>
          <a:ln>
            <a:noFill/>
          </a:ln>
        </p:spPr>
        <p:txBody>
          <a:bodyPr lIns="91425" tIns="91425" rIns="91425" bIns="91425" anchor="ctr" anchorCtr="0">
            <a:noAutofit/>
          </a:bodyPr>
          <a:lstStyle/>
          <a:p>
            <a:pPr lvl="0">
              <a:spcBef>
                <a:spcPts val="0"/>
              </a:spcBef>
              <a:buNone/>
            </a:pPr>
            <a:endParaRPr sz="3000" b="1">
              <a:solidFill>
                <a:schemeClr val="dk1"/>
              </a:solidFill>
              <a:latin typeface="Open Sans"/>
              <a:ea typeface="Open Sans"/>
              <a:cs typeface="Open Sans"/>
              <a:sym typeface="Open Sans"/>
            </a:endParaRPr>
          </a:p>
          <a:p>
            <a:pPr lvl="0">
              <a:spcBef>
                <a:spcPts val="0"/>
              </a:spcBef>
              <a:buNone/>
            </a:pPr>
            <a:endParaRPr sz="3000" b="1">
              <a:solidFill>
                <a:schemeClr val="dk1"/>
              </a:solidFill>
              <a:latin typeface="Open Sans"/>
              <a:ea typeface="Open Sans"/>
              <a:cs typeface="Open Sans"/>
              <a:sym typeface="Open Sans"/>
            </a:endParaRPr>
          </a:p>
          <a:p>
            <a:pPr lvl="0">
              <a:spcBef>
                <a:spcPts val="0"/>
              </a:spcBef>
              <a:buNone/>
            </a:pPr>
            <a:endParaRPr sz="3000" b="1">
              <a:solidFill>
                <a:schemeClr val="dk1"/>
              </a:solidFill>
              <a:latin typeface="Open Sans"/>
              <a:ea typeface="Open Sans"/>
              <a:cs typeface="Open Sans"/>
              <a:sym typeface="Open Sans"/>
            </a:endParaRPr>
          </a:p>
          <a:p>
            <a:pPr lvl="0">
              <a:spcBef>
                <a:spcPts val="0"/>
              </a:spcBef>
              <a:buNone/>
            </a:pPr>
            <a:r>
              <a:rPr lang="en" sz="3000" b="1">
                <a:solidFill>
                  <a:schemeClr val="dk1"/>
                </a:solidFill>
                <a:latin typeface="Open Sans"/>
                <a:ea typeface="Open Sans"/>
                <a:cs typeface="Open Sans"/>
                <a:sym typeface="Open Sans"/>
              </a:rPr>
              <a:t>Look at your notes and Knowledge Organiser</a:t>
            </a:r>
          </a:p>
          <a:p>
            <a:pPr lvl="0">
              <a:spcBef>
                <a:spcPts val="0"/>
              </a:spcBef>
              <a:buNone/>
            </a:pPr>
            <a:endParaRPr sz="3000" b="1">
              <a:solidFill>
                <a:schemeClr val="dk1"/>
              </a:solidFill>
              <a:latin typeface="Open Sans"/>
              <a:ea typeface="Open Sans"/>
              <a:cs typeface="Open Sans"/>
              <a:sym typeface="Open Sans"/>
            </a:endParaRPr>
          </a:p>
          <a:p>
            <a:pPr lvl="0">
              <a:spcBef>
                <a:spcPts val="0"/>
              </a:spcBef>
              <a:buNone/>
            </a:pPr>
            <a:r>
              <a:rPr lang="en" sz="2400" b="1">
                <a:solidFill>
                  <a:schemeClr val="dk1"/>
                </a:solidFill>
                <a:latin typeface="Open Sans"/>
                <a:ea typeface="Open Sans"/>
                <a:cs typeface="Open Sans"/>
                <a:sym typeface="Open Sans"/>
              </a:rPr>
              <a:t>Using you book or cards write out keyword or questions</a:t>
            </a:r>
          </a:p>
          <a:p>
            <a:pPr lvl="0">
              <a:spcBef>
                <a:spcPts val="0"/>
              </a:spcBef>
              <a:buNone/>
            </a:pPr>
            <a:endParaRPr sz="2400" b="1">
              <a:solidFill>
                <a:schemeClr val="dk1"/>
              </a:solidFill>
              <a:latin typeface="Open Sans"/>
              <a:ea typeface="Open Sans"/>
              <a:cs typeface="Open Sans"/>
              <a:sym typeface="Open Sans"/>
            </a:endParaRPr>
          </a:p>
          <a:p>
            <a:pPr lvl="0" rtl="0">
              <a:spcBef>
                <a:spcPts val="0"/>
              </a:spcBef>
              <a:buNone/>
            </a:pPr>
            <a:r>
              <a:rPr lang="en" sz="2400" b="1">
                <a:solidFill>
                  <a:schemeClr val="dk1"/>
                </a:solidFill>
                <a:latin typeface="Open Sans"/>
                <a:ea typeface="Open Sans"/>
                <a:cs typeface="Open Sans"/>
                <a:sym typeface="Open Sans"/>
              </a:rPr>
              <a:t>On the other side write the definition or answer</a:t>
            </a:r>
          </a:p>
        </p:txBody>
      </p:sp>
    </p:spTree>
    <p:extLst>
      <p:ext uri="{BB962C8B-B14F-4D97-AF65-F5344CB8AC3E}">
        <p14:creationId xmlns:p14="http://schemas.microsoft.com/office/powerpoint/2010/main" val="3065617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Shape 280"/>
          <p:cNvPicPr preferRelativeResize="0"/>
          <p:nvPr/>
        </p:nvPicPr>
        <p:blipFill>
          <a:blip r:embed="rId3">
            <a:alphaModFix/>
          </a:blip>
          <a:stretch>
            <a:fillRect/>
          </a:stretch>
        </p:blipFill>
        <p:spPr>
          <a:xfrm>
            <a:off x="3484475" y="85775"/>
            <a:ext cx="1790700" cy="1790700"/>
          </a:xfrm>
          <a:prstGeom prst="rect">
            <a:avLst/>
          </a:prstGeom>
          <a:noFill/>
          <a:ln>
            <a:noFill/>
          </a:ln>
        </p:spPr>
      </p:pic>
      <p:sp>
        <p:nvSpPr>
          <p:cNvPr id="281" name="Shape 281"/>
          <p:cNvSpPr txBox="1"/>
          <p:nvPr/>
        </p:nvSpPr>
        <p:spPr>
          <a:xfrm>
            <a:off x="121175" y="1769025"/>
            <a:ext cx="8718000" cy="1454100"/>
          </a:xfrm>
          <a:prstGeom prst="rect">
            <a:avLst/>
          </a:prstGeom>
          <a:noFill/>
          <a:ln>
            <a:noFill/>
          </a:ln>
        </p:spPr>
        <p:txBody>
          <a:bodyPr lIns="91425" tIns="91425" rIns="91425" bIns="91425" anchor="t" anchorCtr="0">
            <a:noAutofit/>
          </a:bodyPr>
          <a:lstStyle/>
          <a:p>
            <a:pPr lvl="0">
              <a:spcBef>
                <a:spcPts val="0"/>
              </a:spcBef>
              <a:buNone/>
            </a:pPr>
            <a:r>
              <a:rPr lang="en" sz="2400" b="1">
                <a:latin typeface="Open Sans"/>
                <a:ea typeface="Open Sans"/>
                <a:cs typeface="Open Sans"/>
                <a:sym typeface="Open Sans"/>
              </a:rPr>
              <a:t>Now test yourself</a:t>
            </a:r>
          </a:p>
          <a:p>
            <a:pPr lvl="0">
              <a:spcBef>
                <a:spcPts val="0"/>
              </a:spcBef>
              <a:buNone/>
            </a:pPr>
            <a:endParaRPr sz="2400" b="1">
              <a:latin typeface="Open Sans"/>
              <a:ea typeface="Open Sans"/>
              <a:cs typeface="Open Sans"/>
              <a:sym typeface="Open Sans"/>
            </a:endParaRPr>
          </a:p>
          <a:p>
            <a:pPr lvl="0">
              <a:spcBef>
                <a:spcPts val="0"/>
              </a:spcBef>
              <a:buNone/>
            </a:pPr>
            <a:r>
              <a:rPr lang="en" sz="2400" b="1">
                <a:latin typeface="Open Sans"/>
                <a:ea typeface="Open Sans"/>
                <a:cs typeface="Open Sans"/>
                <a:sym typeface="Open Sans"/>
              </a:rPr>
              <a:t>Look at the keywords or questions and write down the answers</a:t>
            </a:r>
          </a:p>
          <a:p>
            <a:pPr lvl="0">
              <a:spcBef>
                <a:spcPts val="0"/>
              </a:spcBef>
              <a:buNone/>
            </a:pPr>
            <a:endParaRPr sz="2400" b="1">
              <a:latin typeface="Open Sans"/>
              <a:ea typeface="Open Sans"/>
              <a:cs typeface="Open Sans"/>
              <a:sym typeface="Open Sans"/>
            </a:endParaRPr>
          </a:p>
          <a:p>
            <a:pPr lvl="0">
              <a:spcBef>
                <a:spcPts val="0"/>
              </a:spcBef>
              <a:buNone/>
            </a:pPr>
            <a:r>
              <a:rPr lang="en" sz="2400" b="1">
                <a:latin typeface="Open Sans"/>
                <a:ea typeface="Open Sans"/>
                <a:cs typeface="Open Sans"/>
                <a:sym typeface="Open Sans"/>
              </a:rPr>
              <a:t>Now check the answer - for those you got wrong write out the keyword or question and the definition or answer to put it into your long term memory</a:t>
            </a:r>
          </a:p>
        </p:txBody>
      </p:sp>
    </p:spTree>
    <p:extLst>
      <p:ext uri="{BB962C8B-B14F-4D97-AF65-F5344CB8AC3E}">
        <p14:creationId xmlns:p14="http://schemas.microsoft.com/office/powerpoint/2010/main" val="168621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Checking</a:t>
            </a:r>
          </a:p>
        </p:txBody>
      </p:sp>
      <p:sp>
        <p:nvSpPr>
          <p:cNvPr id="287" name="Shape 287"/>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b="1" dirty="0">
                <a:solidFill>
                  <a:schemeClr val="tx1"/>
                </a:solidFill>
              </a:rPr>
              <a:t>Line up</a:t>
            </a:r>
          </a:p>
          <a:p>
            <a:pPr lvl="0">
              <a:spcBef>
                <a:spcPts val="0"/>
              </a:spcBef>
              <a:buNone/>
            </a:pPr>
            <a:r>
              <a:rPr lang="en" b="1" dirty="0">
                <a:solidFill>
                  <a:schemeClr val="tx1"/>
                </a:solidFill>
              </a:rPr>
              <a:t>You will be expected to have your homework folder out in line-up</a:t>
            </a:r>
          </a:p>
          <a:p>
            <a:pPr lvl="0">
              <a:spcBef>
                <a:spcPts val="0"/>
              </a:spcBef>
              <a:buNone/>
            </a:pPr>
            <a:r>
              <a:rPr lang="en" b="1" dirty="0">
                <a:solidFill>
                  <a:schemeClr val="tx1"/>
                </a:solidFill>
              </a:rPr>
              <a:t>Year 9-11</a:t>
            </a:r>
          </a:p>
          <a:p>
            <a:pPr lvl="0">
              <a:spcBef>
                <a:spcPts val="0"/>
              </a:spcBef>
              <a:buNone/>
            </a:pPr>
            <a:r>
              <a:rPr lang="en" b="1" dirty="0">
                <a:solidFill>
                  <a:schemeClr val="tx1"/>
                </a:solidFill>
              </a:rPr>
              <a:t>This means your homework folder in your plastic wallet</a:t>
            </a:r>
          </a:p>
        </p:txBody>
      </p:sp>
      <p:sp>
        <p:nvSpPr>
          <p:cNvPr id="288" name="Shape 288"/>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b="1" dirty="0">
                <a:solidFill>
                  <a:schemeClr val="tx1"/>
                </a:solidFill>
              </a:rPr>
              <a:t>Tutor </a:t>
            </a:r>
          </a:p>
          <a:p>
            <a:pPr lvl="0">
              <a:spcBef>
                <a:spcPts val="0"/>
              </a:spcBef>
              <a:buNone/>
            </a:pPr>
            <a:r>
              <a:rPr lang="en" b="1" dirty="0">
                <a:solidFill>
                  <a:schemeClr val="tx1"/>
                </a:solidFill>
              </a:rPr>
              <a:t>You will be expected to get your homework folder out of your plastic wallet</a:t>
            </a:r>
          </a:p>
          <a:p>
            <a:pPr lvl="0">
              <a:spcBef>
                <a:spcPts val="0"/>
              </a:spcBef>
              <a:buNone/>
            </a:pPr>
            <a:r>
              <a:rPr lang="en" b="1" dirty="0">
                <a:solidFill>
                  <a:schemeClr val="tx1"/>
                </a:solidFill>
              </a:rPr>
              <a:t>Open your book/folder for your tutor to check you have done your knowledge Organiser homeworks</a:t>
            </a:r>
          </a:p>
          <a:p>
            <a:pPr lvl="0">
              <a:spcBef>
                <a:spcPts val="0"/>
              </a:spcBef>
              <a:buNone/>
            </a:pPr>
            <a:r>
              <a:rPr lang="en" b="1" dirty="0">
                <a:solidFill>
                  <a:schemeClr val="tx1"/>
                </a:solidFill>
              </a:rPr>
              <a:t>Year 9-11 - subject teachers will check your subject homework</a:t>
            </a:r>
          </a:p>
        </p:txBody>
      </p:sp>
    </p:spTree>
    <p:extLst>
      <p:ext uri="{BB962C8B-B14F-4D97-AF65-F5344CB8AC3E}">
        <p14:creationId xmlns:p14="http://schemas.microsoft.com/office/powerpoint/2010/main" val="3084474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pSp>
        <p:nvGrpSpPr>
          <p:cNvPr id="279" name="Shape 279"/>
          <p:cNvGrpSpPr/>
          <p:nvPr/>
        </p:nvGrpSpPr>
        <p:grpSpPr>
          <a:xfrm>
            <a:off x="752587" y="575"/>
            <a:ext cx="7638822" cy="5142361"/>
            <a:chOff x="-89" y="800"/>
            <a:chExt cx="10185097" cy="6856481"/>
          </a:xfrm>
        </p:grpSpPr>
        <p:sp>
          <p:nvSpPr>
            <p:cNvPr id="280" name="Shape 280"/>
            <p:cNvSpPr/>
            <p:nvPr/>
          </p:nvSpPr>
          <p:spPr>
            <a:xfrm rot="5400000">
              <a:off x="-361739" y="362450"/>
              <a:ext cx="2411100" cy="1687800"/>
            </a:xfrm>
            <a:prstGeom prst="chevron">
              <a:avLst>
                <a:gd name="adj" fmla="val 50000"/>
              </a:avLst>
            </a:prstGeom>
            <a:solidFill>
              <a:srgbClr val="00B050"/>
            </a:solidFill>
            <a:ln w="12700" cap="flat" cmpd="sng">
              <a:solidFill>
                <a:srgbClr val="00B050"/>
              </a:solid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281" name="Shape 281"/>
            <p:cNvSpPr txBox="1"/>
            <p:nvPr/>
          </p:nvSpPr>
          <p:spPr>
            <a:xfrm>
              <a:off x="1" y="844654"/>
              <a:ext cx="1687800" cy="723300"/>
            </a:xfrm>
            <a:prstGeom prst="rect">
              <a:avLst/>
            </a:prstGeom>
            <a:noFill/>
            <a:ln>
              <a:noFill/>
            </a:ln>
          </p:spPr>
          <p:txBody>
            <a:bodyPr lIns="11425" tIns="11425" rIns="11425" bIns="11425" anchor="ctr" anchorCtr="0">
              <a:noAutofit/>
            </a:bodyPr>
            <a:lstStyle/>
            <a:p>
              <a:pPr marL="0" marR="0" lvl="0" indent="0" algn="ctr" rtl="0">
                <a:lnSpc>
                  <a:spcPct val="90000"/>
                </a:lnSpc>
                <a:spcBef>
                  <a:spcPts val="0"/>
                </a:spcBef>
                <a:spcAft>
                  <a:spcPts val="0"/>
                </a:spcAft>
                <a:buSzPct val="25000"/>
                <a:buNone/>
              </a:pPr>
              <a:r>
                <a:rPr lang="en-GB" sz="1800" b="0" i="0" u="none" strike="noStrike" cap="none">
                  <a:solidFill>
                    <a:schemeClr val="lt1"/>
                  </a:solidFill>
                  <a:latin typeface="Calibri"/>
                  <a:ea typeface="Calibri"/>
                  <a:cs typeface="Calibri"/>
                  <a:sym typeface="Calibri"/>
                </a:rPr>
                <a:t>Tutor check</a:t>
              </a:r>
            </a:p>
          </p:txBody>
        </p:sp>
        <p:sp>
          <p:nvSpPr>
            <p:cNvPr id="282" name="Shape 282"/>
            <p:cNvSpPr/>
            <p:nvPr/>
          </p:nvSpPr>
          <p:spPr>
            <a:xfrm rot="5400000">
              <a:off x="5152807" y="-3464197"/>
              <a:ext cx="1567200" cy="8497200"/>
            </a:xfrm>
            <a:prstGeom prst="round2SameRect">
              <a:avLst>
                <a:gd name="adj1" fmla="val 16667"/>
                <a:gd name="adj2" fmla="val 0"/>
              </a:avLst>
            </a:prstGeom>
            <a:solidFill>
              <a:schemeClr val="lt1">
                <a:alpha val="89803"/>
              </a:schemeClr>
            </a:solidFill>
            <a:ln w="12700" cap="flat" cmpd="sng">
              <a:solidFill>
                <a:srgbClr val="00B050"/>
              </a:solid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283" name="Shape 283"/>
            <p:cNvSpPr txBox="1"/>
            <p:nvPr/>
          </p:nvSpPr>
          <p:spPr>
            <a:xfrm>
              <a:off x="1687709" y="77303"/>
              <a:ext cx="8420700" cy="1414200"/>
            </a:xfrm>
            <a:prstGeom prst="rect">
              <a:avLst/>
            </a:prstGeom>
            <a:noFill/>
            <a:ln>
              <a:noFill/>
            </a:ln>
          </p:spPr>
          <p:txBody>
            <a:bodyPr lIns="106675" tIns="9525" rIns="9525" bIns="9525" anchor="ctr" anchorCtr="0">
              <a:noAutofit/>
            </a:bodyPr>
            <a:lstStyle/>
            <a:p>
              <a:pPr marL="177800" marR="0" lvl="1" indent="-171450" algn="l" rtl="0">
                <a:lnSpc>
                  <a:spcPct val="90000"/>
                </a:lnSpc>
                <a:spcBef>
                  <a:spcPts val="0"/>
                </a:spcBef>
                <a:spcAft>
                  <a:spcPts val="0"/>
                </a:spcAft>
                <a:buClr>
                  <a:schemeClr val="dk1"/>
                </a:buClr>
                <a:buSzPct val="100000"/>
                <a:buFont typeface="Calibri"/>
                <a:buChar char="•"/>
              </a:pPr>
              <a:r>
                <a:rPr lang="en-GB" sz="1500" b="0" i="0" u="none" strike="noStrike" cap="none">
                  <a:solidFill>
                    <a:schemeClr val="dk1"/>
                  </a:solidFill>
                  <a:latin typeface="Calibri"/>
                  <a:ea typeface="Calibri"/>
                  <a:cs typeface="Calibri"/>
                  <a:sym typeface="Calibri"/>
                </a:rPr>
                <a:t>Practice book will be checked by tutors as part of the readiness to learn check.</a:t>
              </a:r>
            </a:p>
            <a:p>
              <a:pPr marL="177800" marR="0" lvl="1" indent="-171450" algn="l" rtl="0">
                <a:lnSpc>
                  <a:spcPct val="90000"/>
                </a:lnSpc>
                <a:spcBef>
                  <a:spcPts val="200"/>
                </a:spcBef>
                <a:spcAft>
                  <a:spcPts val="0"/>
                </a:spcAft>
                <a:buClr>
                  <a:schemeClr val="dk1"/>
                </a:buClr>
                <a:buSzPct val="100000"/>
                <a:buFont typeface="Calibri"/>
                <a:buChar char="•"/>
              </a:pPr>
              <a:r>
                <a:rPr lang="en-GB" sz="1500" b="0" i="0" u="none" strike="noStrike" cap="none">
                  <a:solidFill>
                    <a:schemeClr val="dk1"/>
                  </a:solidFill>
                  <a:latin typeface="Calibri"/>
                  <a:ea typeface="Calibri"/>
                  <a:cs typeface="Calibri"/>
                  <a:sym typeface="Calibri"/>
                </a:rPr>
                <a:t>Each page of the book clearly numbered - straightforward to see correct work completed.  All students complete same homework at the same time.</a:t>
              </a:r>
            </a:p>
          </p:txBody>
        </p:sp>
        <p:sp>
          <p:nvSpPr>
            <p:cNvPr id="284" name="Shape 284"/>
            <p:cNvSpPr/>
            <p:nvPr/>
          </p:nvSpPr>
          <p:spPr>
            <a:xfrm rot="5400000">
              <a:off x="-361739" y="2585141"/>
              <a:ext cx="2411100" cy="1687800"/>
            </a:xfrm>
            <a:prstGeom prst="chevron">
              <a:avLst>
                <a:gd name="adj" fmla="val 50000"/>
              </a:avLst>
            </a:prstGeom>
            <a:solidFill>
              <a:srgbClr val="C85B5B"/>
            </a:solidFill>
            <a:ln w="12700" cap="flat" cmpd="sng">
              <a:solidFill>
                <a:srgbClr val="C85B5B"/>
              </a:solid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285" name="Shape 285"/>
            <p:cNvSpPr txBox="1"/>
            <p:nvPr/>
          </p:nvSpPr>
          <p:spPr>
            <a:xfrm>
              <a:off x="1" y="3067346"/>
              <a:ext cx="1687800" cy="723300"/>
            </a:xfrm>
            <a:prstGeom prst="rect">
              <a:avLst/>
            </a:prstGeom>
            <a:noFill/>
            <a:ln>
              <a:noFill/>
            </a:ln>
          </p:spPr>
          <p:txBody>
            <a:bodyPr lIns="11425" tIns="11425" rIns="11425" bIns="11425" anchor="ctr" anchorCtr="0">
              <a:noAutofit/>
            </a:bodyPr>
            <a:lstStyle/>
            <a:p>
              <a:pPr marL="0" marR="0" lvl="0" indent="0" algn="ctr" rtl="0">
                <a:lnSpc>
                  <a:spcPct val="90000"/>
                </a:lnSpc>
                <a:spcBef>
                  <a:spcPts val="0"/>
                </a:spcBef>
                <a:spcAft>
                  <a:spcPts val="0"/>
                </a:spcAft>
                <a:buSzPct val="25000"/>
                <a:buNone/>
              </a:pPr>
              <a:r>
                <a:rPr lang="en-GB" sz="1800" b="0" i="0" u="none" strike="noStrike" cap="none">
                  <a:solidFill>
                    <a:schemeClr val="lt1"/>
                  </a:solidFill>
                  <a:latin typeface="Calibri"/>
                  <a:ea typeface="Calibri"/>
                  <a:cs typeface="Calibri"/>
                  <a:sym typeface="Calibri"/>
                </a:rPr>
                <a:t>Lunchtime DT</a:t>
              </a:r>
            </a:p>
          </p:txBody>
        </p:sp>
        <p:sp>
          <p:nvSpPr>
            <p:cNvPr id="286" name="Shape 286"/>
            <p:cNvSpPr/>
            <p:nvPr/>
          </p:nvSpPr>
          <p:spPr>
            <a:xfrm rot="5400000">
              <a:off x="5152807" y="-1241507"/>
              <a:ext cx="1567200" cy="8497200"/>
            </a:xfrm>
            <a:prstGeom prst="round2SameRect">
              <a:avLst>
                <a:gd name="adj1" fmla="val 16667"/>
                <a:gd name="adj2" fmla="val 0"/>
              </a:avLst>
            </a:prstGeom>
            <a:solidFill>
              <a:schemeClr val="lt1">
                <a:alpha val="89803"/>
              </a:schemeClr>
            </a:solidFill>
            <a:ln w="12700" cap="flat" cmpd="sng">
              <a:solidFill>
                <a:srgbClr val="C85B5B"/>
              </a:solid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287" name="Shape 287"/>
            <p:cNvSpPr/>
            <p:nvPr/>
          </p:nvSpPr>
          <p:spPr>
            <a:xfrm rot="5400000">
              <a:off x="-361739" y="4807832"/>
              <a:ext cx="2411099" cy="1687800"/>
            </a:xfrm>
            <a:prstGeom prst="chevron">
              <a:avLst>
                <a:gd name="adj" fmla="val 50000"/>
              </a:avLst>
            </a:prstGeom>
            <a:solidFill>
              <a:srgbClr val="FE0000"/>
            </a:solidFill>
            <a:ln w="12700" cap="flat" cmpd="sng">
              <a:solidFill>
                <a:srgbClr val="FE0000"/>
              </a:solid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288" name="Shape 288"/>
            <p:cNvSpPr txBox="1"/>
            <p:nvPr/>
          </p:nvSpPr>
          <p:spPr>
            <a:xfrm>
              <a:off x="1" y="5290037"/>
              <a:ext cx="1687800" cy="723300"/>
            </a:xfrm>
            <a:prstGeom prst="rect">
              <a:avLst/>
            </a:prstGeom>
            <a:noFill/>
            <a:ln>
              <a:noFill/>
            </a:ln>
          </p:spPr>
          <p:txBody>
            <a:bodyPr lIns="11425" tIns="11425" rIns="11425" bIns="11425" anchor="ctr" anchorCtr="0">
              <a:noAutofit/>
            </a:bodyPr>
            <a:lstStyle/>
            <a:p>
              <a:pPr marL="0" marR="0" lvl="0" indent="0" algn="ctr" rtl="0">
                <a:lnSpc>
                  <a:spcPct val="90000"/>
                </a:lnSpc>
                <a:spcBef>
                  <a:spcPts val="0"/>
                </a:spcBef>
                <a:spcAft>
                  <a:spcPts val="0"/>
                </a:spcAft>
                <a:buSzPct val="25000"/>
                <a:buNone/>
              </a:pPr>
              <a:r>
                <a:rPr lang="en-GB" sz="1800" b="0" i="0" u="none" strike="noStrike" cap="none">
                  <a:solidFill>
                    <a:schemeClr val="lt1"/>
                  </a:solidFill>
                  <a:latin typeface="Calibri"/>
                  <a:ea typeface="Calibri"/>
                  <a:cs typeface="Calibri"/>
                  <a:sym typeface="Calibri"/>
                </a:rPr>
                <a:t>Hour After School</a:t>
              </a:r>
            </a:p>
          </p:txBody>
        </p:sp>
        <p:sp>
          <p:nvSpPr>
            <p:cNvPr id="289" name="Shape 289"/>
            <p:cNvSpPr/>
            <p:nvPr/>
          </p:nvSpPr>
          <p:spPr>
            <a:xfrm rot="5400000">
              <a:off x="5152807" y="981182"/>
              <a:ext cx="1567200" cy="8497200"/>
            </a:xfrm>
            <a:prstGeom prst="round2SameRect">
              <a:avLst>
                <a:gd name="adj1" fmla="val 16667"/>
                <a:gd name="adj2" fmla="val 0"/>
              </a:avLst>
            </a:prstGeom>
            <a:solidFill>
              <a:schemeClr val="lt1">
                <a:alpha val="89803"/>
              </a:schemeClr>
            </a:solidFill>
            <a:ln w="12700" cap="flat" cmpd="sng">
              <a:solidFill>
                <a:srgbClr val="FE0000"/>
              </a:solidFill>
              <a:prstDash val="solid"/>
              <a:miter/>
              <a:headEnd type="none" w="med" len="med"/>
              <a:tailEnd type="none" w="med" len="med"/>
            </a:ln>
          </p:spPr>
          <p:txBody>
            <a:bodyPr lIns="68575" tIns="68575" rIns="68575" bIns="68575" anchor="ctr" anchorCtr="0">
              <a:noAutofit/>
            </a:bodyPr>
            <a:lstStyle/>
            <a:p>
              <a:pPr lvl="0">
                <a:spcBef>
                  <a:spcPts val="0"/>
                </a:spcBef>
                <a:buNone/>
              </a:pPr>
              <a:endParaRPr/>
            </a:p>
          </p:txBody>
        </p:sp>
        <p:sp>
          <p:nvSpPr>
            <p:cNvPr id="290" name="Shape 290"/>
            <p:cNvSpPr txBox="1"/>
            <p:nvPr/>
          </p:nvSpPr>
          <p:spPr>
            <a:xfrm>
              <a:off x="1687709" y="4522683"/>
              <a:ext cx="8420700" cy="1414200"/>
            </a:xfrm>
            <a:prstGeom prst="rect">
              <a:avLst/>
            </a:prstGeom>
            <a:noFill/>
            <a:ln>
              <a:noFill/>
            </a:ln>
          </p:spPr>
          <p:txBody>
            <a:bodyPr lIns="106675" tIns="9525" rIns="9525" bIns="9525" anchor="ctr" anchorCtr="0">
              <a:noAutofit/>
            </a:bodyPr>
            <a:lstStyle/>
            <a:p>
              <a:pPr marL="177800" marR="0" lvl="1" indent="-171450" algn="l" rtl="0">
                <a:lnSpc>
                  <a:spcPct val="90000"/>
                </a:lnSpc>
                <a:spcBef>
                  <a:spcPts val="0"/>
                </a:spcBef>
                <a:spcAft>
                  <a:spcPts val="0"/>
                </a:spcAft>
                <a:buClr>
                  <a:schemeClr val="dk1"/>
                </a:buClr>
                <a:buSzPct val="100000"/>
                <a:buFont typeface="Calibri"/>
                <a:buChar char="•"/>
              </a:pPr>
              <a:r>
                <a:rPr lang="en-GB" sz="1500" b="0" i="0" u="none" strike="noStrike" cap="none">
                  <a:solidFill>
                    <a:schemeClr val="dk1"/>
                  </a:solidFill>
                  <a:latin typeface="Calibri"/>
                  <a:ea typeface="Calibri"/>
                  <a:cs typeface="Calibri"/>
                  <a:sym typeface="Calibri"/>
                </a:rPr>
                <a:t>Failure to attend will result in an hour after school.</a:t>
              </a:r>
            </a:p>
          </p:txBody>
        </p:sp>
        <p:sp>
          <p:nvSpPr>
            <p:cNvPr id="291" name="Shape 291"/>
            <p:cNvSpPr txBox="1"/>
            <p:nvPr/>
          </p:nvSpPr>
          <p:spPr>
            <a:xfrm>
              <a:off x="1687709" y="2299994"/>
              <a:ext cx="8420700" cy="1414200"/>
            </a:xfrm>
            <a:prstGeom prst="rect">
              <a:avLst/>
            </a:prstGeom>
            <a:noFill/>
            <a:ln>
              <a:noFill/>
            </a:ln>
          </p:spPr>
          <p:txBody>
            <a:bodyPr lIns="106675" tIns="9525" rIns="9525" bIns="9525" anchor="ctr" anchorCtr="0">
              <a:noAutofit/>
            </a:bodyPr>
            <a:lstStyle/>
            <a:p>
              <a:pPr marL="177800" marR="0" lvl="1" indent="-171450" algn="l" rtl="0">
                <a:lnSpc>
                  <a:spcPct val="90000"/>
                </a:lnSpc>
                <a:spcBef>
                  <a:spcPts val="0"/>
                </a:spcBef>
                <a:spcAft>
                  <a:spcPts val="0"/>
                </a:spcAft>
                <a:buClr>
                  <a:schemeClr val="dk1"/>
                </a:buClr>
                <a:buSzPct val="100000"/>
                <a:buFont typeface="Calibri"/>
                <a:buChar char="•"/>
              </a:pPr>
              <a:r>
                <a:rPr lang="en-GB" sz="1500" b="0" i="0" u="none" strike="noStrike" cap="none" dirty="0">
                  <a:solidFill>
                    <a:schemeClr val="dk1"/>
                  </a:solidFill>
                  <a:latin typeface="Calibri"/>
                  <a:ea typeface="Calibri"/>
                  <a:cs typeface="Calibri"/>
                  <a:sym typeface="Calibri"/>
                </a:rPr>
                <a:t>Incomplete practice books will result in a same day lunchtime DT, supervised by the Lead </a:t>
              </a:r>
              <a:r>
                <a:rPr lang="en-GB" sz="1500" b="0" i="0" u="none" strike="noStrike" cap="none" dirty="0" smtClean="0">
                  <a:solidFill>
                    <a:schemeClr val="dk1"/>
                  </a:solidFill>
                  <a:latin typeface="Calibri"/>
                  <a:ea typeface="Calibri"/>
                  <a:cs typeface="Calibri"/>
                  <a:sym typeface="Calibri"/>
                </a:rPr>
                <a:t>Practitioners [this has since been merged with a whole school system]. </a:t>
              </a:r>
              <a:r>
                <a:rPr lang="en-GB" sz="1500" b="0" i="0" u="none" strike="noStrike" cap="none" dirty="0">
                  <a:solidFill>
                    <a:schemeClr val="dk1"/>
                  </a:solidFill>
                  <a:latin typeface="Calibri"/>
                  <a:ea typeface="Calibri"/>
                  <a:cs typeface="Calibri"/>
                  <a:sym typeface="Calibri"/>
                </a:rPr>
                <a:t> </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Summary</a:t>
            </a:r>
          </a:p>
        </p:txBody>
      </p:sp>
      <p:sp>
        <p:nvSpPr>
          <p:cNvPr id="297" name="Shape 2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381000" rtl="0">
              <a:spcBef>
                <a:spcPts val="0"/>
              </a:spcBef>
              <a:buSzPct val="100000"/>
              <a:buChar char="-"/>
            </a:pPr>
            <a:r>
              <a:rPr lang="en-GB" sz="2400" dirty="0">
                <a:solidFill>
                  <a:schemeClr val="tx1"/>
                </a:solidFill>
              </a:rPr>
              <a:t>Staff </a:t>
            </a:r>
            <a:r>
              <a:rPr lang="en-GB" sz="2400" dirty="0" smtClean="0">
                <a:solidFill>
                  <a:schemeClr val="tx1"/>
                </a:solidFill>
              </a:rPr>
              <a:t>are not </a:t>
            </a:r>
            <a:r>
              <a:rPr lang="en-GB" sz="2400" dirty="0">
                <a:solidFill>
                  <a:schemeClr val="tx1"/>
                </a:solidFill>
              </a:rPr>
              <a:t>be expected to set </a:t>
            </a:r>
            <a:r>
              <a:rPr lang="en-GB" sz="2400" dirty="0" smtClean="0">
                <a:solidFill>
                  <a:schemeClr val="tx1"/>
                </a:solidFill>
              </a:rPr>
              <a:t>homework.</a:t>
            </a:r>
            <a:endParaRPr lang="en-GB" sz="2400" dirty="0">
              <a:solidFill>
                <a:schemeClr val="tx1"/>
              </a:solidFill>
            </a:endParaRPr>
          </a:p>
          <a:p>
            <a:pPr marL="457200" lvl="0" indent="-381000" rtl="0">
              <a:spcBef>
                <a:spcPts val="0"/>
              </a:spcBef>
              <a:buSzPct val="100000"/>
              <a:buChar char="-"/>
            </a:pPr>
            <a:r>
              <a:rPr lang="en-GB" sz="2400" dirty="0">
                <a:solidFill>
                  <a:schemeClr val="tx1"/>
                </a:solidFill>
              </a:rPr>
              <a:t>Staff </a:t>
            </a:r>
            <a:r>
              <a:rPr lang="en-GB" sz="2400" dirty="0" smtClean="0">
                <a:solidFill>
                  <a:schemeClr val="tx1"/>
                </a:solidFill>
              </a:rPr>
              <a:t>are not </a:t>
            </a:r>
            <a:r>
              <a:rPr lang="en-GB" sz="2400" dirty="0">
                <a:solidFill>
                  <a:schemeClr val="tx1"/>
                </a:solidFill>
              </a:rPr>
              <a:t>be expected to chase up the completion of homework, or set detentions for incomplete </a:t>
            </a:r>
            <a:r>
              <a:rPr lang="en-GB" sz="2400" dirty="0" smtClean="0">
                <a:solidFill>
                  <a:schemeClr val="tx1"/>
                </a:solidFill>
              </a:rPr>
              <a:t>work.</a:t>
            </a:r>
          </a:p>
          <a:p>
            <a:pPr marL="457200" lvl="0" indent="-381000" rtl="0">
              <a:spcBef>
                <a:spcPts val="0"/>
              </a:spcBef>
              <a:buSzPct val="100000"/>
              <a:buChar char="-"/>
            </a:pPr>
            <a:r>
              <a:rPr lang="en-GB" sz="2400" dirty="0" smtClean="0">
                <a:solidFill>
                  <a:schemeClr val="tx1"/>
                </a:solidFill>
              </a:rPr>
              <a:t>In years </a:t>
            </a:r>
            <a:r>
              <a:rPr lang="en-GB" sz="2400" dirty="0">
                <a:solidFill>
                  <a:schemeClr val="tx1"/>
                </a:solidFill>
              </a:rPr>
              <a:t>9, 10 &amp; </a:t>
            </a:r>
            <a:r>
              <a:rPr lang="en-GB" sz="2400" dirty="0" smtClean="0">
                <a:solidFill>
                  <a:schemeClr val="tx1"/>
                </a:solidFill>
              </a:rPr>
              <a:t>11</a:t>
            </a:r>
            <a:r>
              <a:rPr lang="en-GB" sz="2400" dirty="0">
                <a:solidFill>
                  <a:schemeClr val="tx1"/>
                </a:solidFill>
              </a:rPr>
              <a:t> </a:t>
            </a:r>
            <a:r>
              <a:rPr lang="en-GB" sz="2400" dirty="0" smtClean="0">
                <a:solidFill>
                  <a:schemeClr val="tx1"/>
                </a:solidFill>
              </a:rPr>
              <a:t>teachers are expected to collect in the examination responses on the exam date and either mark them or devise a method of meaningful self/peer assessment in class.</a:t>
            </a:r>
            <a:endParaRPr lang="en-GB" sz="2400" dirty="0">
              <a:solidFill>
                <a:schemeClr val="tx1"/>
              </a:solidFill>
            </a:endParaRPr>
          </a:p>
          <a:p>
            <a:pPr lvl="0">
              <a:spcBef>
                <a:spcPts val="0"/>
              </a:spcBef>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311700" y="126527"/>
            <a:ext cx="8520600" cy="572700"/>
          </a:xfrm>
          <a:prstGeom prst="rect">
            <a:avLst/>
          </a:prstGeom>
        </p:spPr>
        <p:txBody>
          <a:bodyPr lIns="91425" tIns="91425" rIns="91425" bIns="91425" anchor="t" anchorCtr="0">
            <a:noAutofit/>
          </a:bodyPr>
          <a:lstStyle/>
          <a:p>
            <a:pPr lvl="0">
              <a:spcBef>
                <a:spcPts val="0"/>
              </a:spcBef>
              <a:buNone/>
            </a:pPr>
            <a:r>
              <a:rPr lang="en-GB" dirty="0" smtClean="0"/>
              <a:t>Problems &amp; Next Steps</a:t>
            </a:r>
            <a:endParaRPr lang="en-GB" dirty="0"/>
          </a:p>
        </p:txBody>
      </p:sp>
      <p:sp>
        <p:nvSpPr>
          <p:cNvPr id="310" name="Shape 310"/>
          <p:cNvSpPr txBox="1">
            <a:spLocks noGrp="1"/>
          </p:cNvSpPr>
          <p:nvPr>
            <p:ph type="body" idx="1"/>
          </p:nvPr>
        </p:nvSpPr>
        <p:spPr>
          <a:xfrm>
            <a:off x="311700" y="699227"/>
            <a:ext cx="8520600" cy="3416400"/>
          </a:xfrm>
          <a:prstGeom prst="rect">
            <a:avLst/>
          </a:prstGeom>
        </p:spPr>
        <p:txBody>
          <a:bodyPr lIns="91425" tIns="91425" rIns="91425" bIns="91425" anchor="t" anchorCtr="0">
            <a:noAutofit/>
          </a:bodyPr>
          <a:lstStyle/>
          <a:p>
            <a:pPr marL="457200" lvl="0" indent="-393700" rtl="0">
              <a:spcBef>
                <a:spcPts val="0"/>
              </a:spcBef>
              <a:buSzPct val="100000"/>
              <a:buChar char="-"/>
            </a:pPr>
            <a:r>
              <a:rPr lang="en-GB" sz="2600" dirty="0" smtClean="0">
                <a:solidFill>
                  <a:schemeClr val="tx1"/>
                </a:solidFill>
              </a:rPr>
              <a:t>Varying quality of knowledge organisers.</a:t>
            </a:r>
          </a:p>
          <a:p>
            <a:pPr marL="457200" lvl="0" indent="-393700" rtl="0">
              <a:spcBef>
                <a:spcPts val="0"/>
              </a:spcBef>
              <a:buSzPct val="100000"/>
              <a:buChar char="-"/>
            </a:pPr>
            <a:r>
              <a:rPr lang="en-GB" sz="2600" dirty="0" smtClean="0">
                <a:solidFill>
                  <a:schemeClr val="tx1"/>
                </a:solidFill>
              </a:rPr>
              <a:t>Best departments carry out regular in class quizzing directly related to knowledge organisers.</a:t>
            </a:r>
          </a:p>
          <a:p>
            <a:pPr marL="457200" lvl="0" indent="-393700" rtl="0">
              <a:spcBef>
                <a:spcPts val="0"/>
              </a:spcBef>
              <a:buSzPct val="100000"/>
              <a:buChar char="-"/>
            </a:pPr>
            <a:r>
              <a:rPr lang="en-GB" sz="2600" dirty="0" smtClean="0">
                <a:solidFill>
                  <a:schemeClr val="tx1"/>
                </a:solidFill>
              </a:rPr>
              <a:t>A move towards a merging of detentions for all misdemeanours has diluted the impact of original DTs.</a:t>
            </a:r>
          </a:p>
          <a:p>
            <a:pPr marL="457200" lvl="0" indent="-393700" rtl="0">
              <a:spcBef>
                <a:spcPts val="0"/>
              </a:spcBef>
              <a:buSzPct val="100000"/>
              <a:buChar char="-"/>
            </a:pPr>
            <a:r>
              <a:rPr lang="en-GB" sz="2600" dirty="0" smtClean="0">
                <a:solidFill>
                  <a:schemeClr val="tx1"/>
                </a:solidFill>
              </a:rPr>
              <a:t>Prolonged tutor absence led to some inconsistencies.</a:t>
            </a:r>
            <a:endParaRPr lang="en-GB" sz="26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GB"/>
              <a:t>So how can we foster those academic study habits?</a:t>
            </a:r>
          </a:p>
        </p:txBody>
      </p:sp>
      <p:sp>
        <p:nvSpPr>
          <p:cNvPr id="233" name="Shape 23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20700" lvl="0" indent="-457200" rtl="0">
              <a:spcBef>
                <a:spcPts val="0"/>
              </a:spcBef>
              <a:buClr>
                <a:srgbClr val="000000"/>
              </a:buClr>
              <a:buSzPct val="100000"/>
              <a:buFont typeface="Arial" panose="020B0604020202020204" pitchFamily="34" charset="0"/>
              <a:buChar char="•"/>
            </a:pPr>
            <a:r>
              <a:rPr lang="en-GB" sz="2600" dirty="0">
                <a:solidFill>
                  <a:srgbClr val="000000"/>
                </a:solidFill>
              </a:rPr>
              <a:t>Create an appreciation of knowledge acquisition, with work at home directly connected to work in school.</a:t>
            </a:r>
          </a:p>
          <a:p>
            <a:pPr marL="520700" lvl="0" indent="-457200" rtl="0">
              <a:spcBef>
                <a:spcPts val="0"/>
              </a:spcBef>
              <a:buClr>
                <a:srgbClr val="000000"/>
              </a:buClr>
              <a:buSzPct val="100000"/>
              <a:buFont typeface="Arial" panose="020B0604020202020204" pitchFamily="34" charset="0"/>
              <a:buChar char="•"/>
            </a:pPr>
            <a:r>
              <a:rPr lang="en-GB" sz="2600" dirty="0">
                <a:solidFill>
                  <a:srgbClr val="000000"/>
                </a:solidFill>
              </a:rPr>
              <a:t>Have clarity over the knowledge students need to have in order to become successful.</a:t>
            </a:r>
          </a:p>
          <a:p>
            <a:pPr marL="520700" lvl="0" indent="-457200" rtl="0">
              <a:spcBef>
                <a:spcPts val="0"/>
              </a:spcBef>
              <a:buClr>
                <a:srgbClr val="000000"/>
              </a:buClr>
              <a:buSzPct val="100000"/>
              <a:buFont typeface="Arial" panose="020B0604020202020204" pitchFamily="34" charset="0"/>
              <a:buChar char="•"/>
            </a:pPr>
            <a:r>
              <a:rPr lang="en-GB" sz="2600" dirty="0">
                <a:solidFill>
                  <a:srgbClr val="000000"/>
                </a:solidFill>
              </a:rPr>
              <a:t>Build their confidence by scaffolding the acquisition of knowledge, breaking it down into manageable chunks that are accessed frequently.</a:t>
            </a:r>
          </a:p>
          <a:p>
            <a:pPr lvl="0">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Teaching and Learning Cycles</a:t>
            </a:r>
          </a:p>
          <a:p>
            <a:pPr lvl="0">
              <a:spcBef>
                <a:spcPts val="0"/>
              </a:spcBef>
              <a:buNone/>
            </a:pPr>
            <a:endParaRPr/>
          </a:p>
          <a:p>
            <a:pPr lvl="0">
              <a:spcBef>
                <a:spcPts val="0"/>
              </a:spcBef>
              <a:buNone/>
            </a:pPr>
            <a:r>
              <a:rPr lang="en"/>
              <a:t>         cycles per year</a:t>
            </a:r>
          </a:p>
          <a:p>
            <a:pPr lvl="0">
              <a:spcBef>
                <a:spcPts val="0"/>
              </a:spcBef>
              <a:buNone/>
            </a:pPr>
            <a:endParaRPr/>
          </a:p>
          <a:p>
            <a:pPr lvl="0">
              <a:spcBef>
                <a:spcPts val="0"/>
              </a:spcBef>
              <a:buNone/>
            </a:pPr>
            <a:r>
              <a:rPr lang="en"/>
              <a:t>         weeks per cycle</a:t>
            </a:r>
          </a:p>
          <a:p>
            <a:pPr lvl="0">
              <a:spcBef>
                <a:spcPts val="0"/>
              </a:spcBef>
              <a:buNone/>
            </a:pPr>
            <a:endParaRPr/>
          </a:p>
          <a:p>
            <a:pPr lvl="0">
              <a:spcBef>
                <a:spcPts val="0"/>
              </a:spcBef>
              <a:buNone/>
            </a:pPr>
            <a:r>
              <a:rPr lang="en"/>
              <a:t>         Weeks teaching</a:t>
            </a:r>
          </a:p>
          <a:p>
            <a:pPr lvl="0">
              <a:spcBef>
                <a:spcPts val="0"/>
              </a:spcBef>
              <a:buNone/>
            </a:pPr>
            <a:endParaRPr/>
          </a:p>
          <a:p>
            <a:pPr lvl="0">
              <a:spcBef>
                <a:spcPts val="0"/>
              </a:spcBef>
              <a:buNone/>
            </a:pPr>
            <a:r>
              <a:rPr lang="en"/>
              <a:t>        Assessment             Super teaching   </a:t>
            </a:r>
          </a:p>
          <a:p>
            <a:pPr lvl="0">
              <a:spcBef>
                <a:spcPts val="0"/>
              </a:spcBef>
              <a:buNone/>
            </a:pPr>
            <a:endParaRPr/>
          </a:p>
          <a:p>
            <a:pPr lvl="0">
              <a:spcBef>
                <a:spcPts val="0"/>
              </a:spcBef>
              <a:buNone/>
            </a:pPr>
            <a:endParaRPr/>
          </a:p>
          <a:p>
            <a:pPr lvl="0">
              <a:spcBef>
                <a:spcPts val="0"/>
              </a:spcBef>
              <a:buNone/>
            </a:pPr>
            <a:endParaRPr/>
          </a:p>
        </p:txBody>
      </p:sp>
      <p:pic>
        <p:nvPicPr>
          <p:cNvPr id="136" name="Shape 136"/>
          <p:cNvPicPr preferRelativeResize="0"/>
          <p:nvPr/>
        </p:nvPicPr>
        <p:blipFill>
          <a:blip r:embed="rId3">
            <a:alphaModFix/>
          </a:blip>
          <a:stretch>
            <a:fillRect/>
          </a:stretch>
        </p:blipFill>
        <p:spPr>
          <a:xfrm>
            <a:off x="484450" y="1135400"/>
            <a:ext cx="681651" cy="816076"/>
          </a:xfrm>
          <a:prstGeom prst="rect">
            <a:avLst/>
          </a:prstGeom>
          <a:noFill/>
          <a:ln>
            <a:noFill/>
          </a:ln>
        </p:spPr>
      </p:pic>
      <p:pic>
        <p:nvPicPr>
          <p:cNvPr id="137" name="Shape 137"/>
          <p:cNvPicPr preferRelativeResize="0"/>
          <p:nvPr/>
        </p:nvPicPr>
        <p:blipFill>
          <a:blip r:embed="rId4">
            <a:alphaModFix/>
          </a:blip>
          <a:stretch>
            <a:fillRect/>
          </a:stretch>
        </p:blipFill>
        <p:spPr>
          <a:xfrm>
            <a:off x="484450" y="2069150"/>
            <a:ext cx="600574" cy="864524"/>
          </a:xfrm>
          <a:prstGeom prst="rect">
            <a:avLst/>
          </a:prstGeom>
          <a:noFill/>
          <a:ln>
            <a:noFill/>
          </a:ln>
        </p:spPr>
      </p:pic>
      <p:pic>
        <p:nvPicPr>
          <p:cNvPr id="138" name="Shape 138"/>
          <p:cNvPicPr preferRelativeResize="0"/>
          <p:nvPr/>
        </p:nvPicPr>
        <p:blipFill>
          <a:blip r:embed="rId5">
            <a:alphaModFix/>
          </a:blip>
          <a:stretch>
            <a:fillRect/>
          </a:stretch>
        </p:blipFill>
        <p:spPr>
          <a:xfrm>
            <a:off x="443914" y="3051350"/>
            <a:ext cx="681650" cy="727086"/>
          </a:xfrm>
          <a:prstGeom prst="rect">
            <a:avLst/>
          </a:prstGeom>
          <a:noFill/>
          <a:ln>
            <a:noFill/>
          </a:ln>
        </p:spPr>
      </p:pic>
      <p:pic>
        <p:nvPicPr>
          <p:cNvPr id="139" name="Shape 139"/>
          <p:cNvPicPr preferRelativeResize="0"/>
          <p:nvPr/>
        </p:nvPicPr>
        <p:blipFill>
          <a:blip r:embed="rId6">
            <a:alphaModFix/>
          </a:blip>
          <a:stretch>
            <a:fillRect/>
          </a:stretch>
        </p:blipFill>
        <p:spPr>
          <a:xfrm>
            <a:off x="329971" y="3896100"/>
            <a:ext cx="836135" cy="816075"/>
          </a:xfrm>
          <a:prstGeom prst="rect">
            <a:avLst/>
          </a:prstGeom>
          <a:noFill/>
          <a:ln>
            <a:noFill/>
          </a:ln>
        </p:spPr>
      </p:pic>
      <p:pic>
        <p:nvPicPr>
          <p:cNvPr id="140" name="Shape 140"/>
          <p:cNvPicPr preferRelativeResize="0"/>
          <p:nvPr/>
        </p:nvPicPr>
        <p:blipFill>
          <a:blip r:embed="rId6">
            <a:alphaModFix/>
          </a:blip>
          <a:stretch>
            <a:fillRect/>
          </a:stretch>
        </p:blipFill>
        <p:spPr>
          <a:xfrm>
            <a:off x="3312271" y="3917000"/>
            <a:ext cx="836135" cy="816075"/>
          </a:xfrm>
          <a:prstGeom prst="rect">
            <a:avLst/>
          </a:prstGeom>
          <a:noFill/>
          <a:ln>
            <a:noFill/>
          </a:ln>
        </p:spPr>
      </p:pic>
    </p:spTree>
    <p:extLst>
      <p:ext uri="{BB962C8B-B14F-4D97-AF65-F5344CB8AC3E}">
        <p14:creationId xmlns:p14="http://schemas.microsoft.com/office/powerpoint/2010/main" val="64115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311700" y="687675"/>
            <a:ext cx="3925800" cy="3647700"/>
          </a:xfrm>
          <a:prstGeom prst="rect">
            <a:avLst/>
          </a:prstGeom>
        </p:spPr>
        <p:txBody>
          <a:bodyPr lIns="91425" tIns="91425" rIns="91425" bIns="91425" anchor="b" anchorCtr="0">
            <a:noAutofit/>
          </a:bodyPr>
          <a:lstStyle/>
          <a:p>
            <a:pPr lvl="0">
              <a:spcBef>
                <a:spcPts val="0"/>
              </a:spcBef>
              <a:buNone/>
            </a:pPr>
            <a:r>
              <a:rPr lang="en"/>
              <a:t>Teaching and Learning Cycles</a:t>
            </a:r>
          </a:p>
        </p:txBody>
      </p:sp>
      <p:pic>
        <p:nvPicPr>
          <p:cNvPr id="146" name="Shape 146"/>
          <p:cNvPicPr preferRelativeResize="0"/>
          <p:nvPr/>
        </p:nvPicPr>
        <p:blipFill>
          <a:blip r:embed="rId3">
            <a:alphaModFix/>
          </a:blip>
          <a:stretch>
            <a:fillRect/>
          </a:stretch>
        </p:blipFill>
        <p:spPr>
          <a:xfrm>
            <a:off x="4438770" y="0"/>
            <a:ext cx="4122309" cy="5143500"/>
          </a:xfrm>
          <a:prstGeom prst="rect">
            <a:avLst/>
          </a:prstGeom>
          <a:noFill/>
          <a:ln>
            <a:noFill/>
          </a:ln>
        </p:spPr>
      </p:pic>
    </p:spTree>
    <p:extLst>
      <p:ext uri="{BB962C8B-B14F-4D97-AF65-F5344CB8AC3E}">
        <p14:creationId xmlns:p14="http://schemas.microsoft.com/office/powerpoint/2010/main" val="1094779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r>
              <a:rPr lang="en" b="1" dirty="0" smtClean="0"/>
              <a:t>Assessment - </a:t>
            </a:r>
            <a:r>
              <a:rPr lang="en" b="1" dirty="0">
                <a:solidFill>
                  <a:schemeClr val="tx1"/>
                </a:solidFill>
              </a:rPr>
              <a:t>Skills / Predicted grades</a:t>
            </a:r>
            <a:br>
              <a:rPr lang="en" b="1" dirty="0">
                <a:solidFill>
                  <a:schemeClr val="tx1"/>
                </a:solidFill>
              </a:rPr>
            </a:br>
            <a:endParaRPr lang="en" dirty="0"/>
          </a:p>
        </p:txBody>
      </p:sp>
      <p:sp>
        <p:nvSpPr>
          <p:cNvPr id="152" name="Shape 152"/>
          <p:cNvSpPr txBox="1">
            <a:spLocks noGrp="1"/>
          </p:cNvSpPr>
          <p:nvPr>
            <p:ph type="body" idx="1"/>
          </p:nvPr>
        </p:nvSpPr>
        <p:spPr>
          <a:xfrm>
            <a:off x="311700" y="1152475"/>
            <a:ext cx="8520600" cy="3834000"/>
          </a:xfrm>
          <a:prstGeom prst="rect">
            <a:avLst/>
          </a:prstGeom>
        </p:spPr>
        <p:txBody>
          <a:bodyPr lIns="91425" tIns="91425" rIns="91425" bIns="91425" anchor="t" anchorCtr="0">
            <a:noAutofit/>
          </a:bodyPr>
          <a:lstStyle/>
          <a:p>
            <a:pPr lvl="0">
              <a:spcBef>
                <a:spcPts val="0"/>
              </a:spcBef>
              <a:buNone/>
            </a:pPr>
            <a:r>
              <a:rPr lang="en" sz="1600" b="1" dirty="0" smtClean="0">
                <a:solidFill>
                  <a:schemeClr val="tx1"/>
                </a:solidFill>
              </a:rPr>
              <a:t>This </a:t>
            </a:r>
            <a:r>
              <a:rPr lang="en" sz="1600" b="1" dirty="0">
                <a:solidFill>
                  <a:schemeClr val="tx1"/>
                </a:solidFill>
              </a:rPr>
              <a:t>is </a:t>
            </a:r>
          </a:p>
          <a:p>
            <a:pPr marL="457200" lvl="0" indent="-317500" rtl="0">
              <a:spcBef>
                <a:spcPts val="0"/>
              </a:spcBef>
              <a:buSzPct val="100000"/>
              <a:buChar char="❏"/>
            </a:pPr>
            <a:r>
              <a:rPr lang="en" sz="1600" b="1" dirty="0">
                <a:solidFill>
                  <a:schemeClr val="tx1"/>
                </a:solidFill>
              </a:rPr>
              <a:t>What you do in lessons</a:t>
            </a:r>
          </a:p>
          <a:p>
            <a:pPr marL="457200" lvl="0" indent="-317500" rtl="0">
              <a:spcBef>
                <a:spcPts val="0"/>
              </a:spcBef>
              <a:buSzPct val="100000"/>
              <a:buChar char="❏"/>
            </a:pPr>
            <a:r>
              <a:rPr lang="en" sz="1600" b="1" dirty="0">
                <a:solidFill>
                  <a:schemeClr val="tx1"/>
                </a:solidFill>
              </a:rPr>
              <a:t>How you answer questions</a:t>
            </a:r>
          </a:p>
          <a:p>
            <a:pPr marL="457200" lvl="0" indent="-317500" rtl="0">
              <a:spcBef>
                <a:spcPts val="0"/>
              </a:spcBef>
              <a:buSzPct val="100000"/>
              <a:buChar char="❏"/>
            </a:pPr>
            <a:r>
              <a:rPr lang="en" sz="1600" b="1" dirty="0">
                <a:solidFill>
                  <a:schemeClr val="tx1"/>
                </a:solidFill>
              </a:rPr>
              <a:t>What you write in your book</a:t>
            </a:r>
          </a:p>
          <a:p>
            <a:pPr lvl="0" rtl="0">
              <a:spcBef>
                <a:spcPts val="0"/>
              </a:spcBef>
              <a:buNone/>
            </a:pPr>
            <a:r>
              <a:rPr lang="en" sz="1600" b="1" dirty="0">
                <a:solidFill>
                  <a:schemeClr val="tx1"/>
                </a:solidFill>
              </a:rPr>
              <a:t>It is tested by</a:t>
            </a:r>
          </a:p>
          <a:p>
            <a:pPr marL="457200" lvl="0" indent="-317500" rtl="0">
              <a:spcBef>
                <a:spcPts val="0"/>
              </a:spcBef>
              <a:buSzPct val="100000"/>
              <a:buChar char="❏"/>
            </a:pPr>
            <a:r>
              <a:rPr lang="en" sz="1600" b="1" dirty="0">
                <a:solidFill>
                  <a:schemeClr val="tx1"/>
                </a:solidFill>
              </a:rPr>
              <a:t>The teacher listening to your answers</a:t>
            </a:r>
          </a:p>
          <a:p>
            <a:pPr marL="457200" lvl="0" indent="-317500" rtl="0">
              <a:spcBef>
                <a:spcPts val="0"/>
              </a:spcBef>
              <a:buSzPct val="100000"/>
              <a:buChar char="❏"/>
            </a:pPr>
            <a:r>
              <a:rPr lang="en" sz="1600" b="1" dirty="0">
                <a:solidFill>
                  <a:schemeClr val="tx1"/>
                </a:solidFill>
              </a:rPr>
              <a:t>Extended pieces of writing (Yellow sticker tasks)</a:t>
            </a:r>
          </a:p>
          <a:p>
            <a:pPr marL="457200" lvl="0" indent="-317500" rtl="0">
              <a:spcBef>
                <a:spcPts val="0"/>
              </a:spcBef>
              <a:buSzPct val="100000"/>
              <a:buChar char="❏"/>
            </a:pPr>
            <a:r>
              <a:rPr lang="en" sz="1600" b="1" dirty="0">
                <a:solidFill>
                  <a:schemeClr val="tx1"/>
                </a:solidFill>
              </a:rPr>
              <a:t>What you write in your books</a:t>
            </a:r>
          </a:p>
        </p:txBody>
      </p:sp>
    </p:spTree>
    <p:extLst>
      <p:ext uri="{BB962C8B-B14F-4D97-AF65-F5344CB8AC3E}">
        <p14:creationId xmlns:p14="http://schemas.microsoft.com/office/powerpoint/2010/main" val="2049053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r>
              <a:rPr lang="en" b="1" dirty="0" smtClean="0"/>
              <a:t>Assessment - </a:t>
            </a:r>
            <a:r>
              <a:rPr lang="en" b="1" dirty="0">
                <a:solidFill>
                  <a:schemeClr val="tx1"/>
                </a:solidFill>
              </a:rPr>
              <a:t>Knowledge</a:t>
            </a:r>
            <a:br>
              <a:rPr lang="en" b="1" dirty="0">
                <a:solidFill>
                  <a:schemeClr val="tx1"/>
                </a:solidFill>
              </a:rPr>
            </a:br>
            <a:endParaRPr lang="en" dirty="0"/>
          </a:p>
        </p:txBody>
      </p:sp>
      <p:sp>
        <p:nvSpPr>
          <p:cNvPr id="158" name="Shape 158"/>
          <p:cNvSpPr txBox="1">
            <a:spLocks noGrp="1"/>
          </p:cNvSpPr>
          <p:nvPr>
            <p:ph type="body" idx="1"/>
          </p:nvPr>
        </p:nvSpPr>
        <p:spPr>
          <a:xfrm>
            <a:off x="311700" y="1152475"/>
            <a:ext cx="8520600" cy="3834000"/>
          </a:xfrm>
          <a:prstGeom prst="rect">
            <a:avLst/>
          </a:prstGeom>
        </p:spPr>
        <p:txBody>
          <a:bodyPr lIns="91425" tIns="91425" rIns="91425" bIns="91425" anchor="t" anchorCtr="0">
            <a:noAutofit/>
          </a:bodyPr>
          <a:lstStyle/>
          <a:p>
            <a:pPr lvl="0" rtl="0">
              <a:spcBef>
                <a:spcPts val="0"/>
              </a:spcBef>
              <a:buNone/>
            </a:pPr>
            <a:r>
              <a:rPr lang="en" sz="1600" b="1" dirty="0" smtClean="0">
                <a:solidFill>
                  <a:schemeClr val="tx1"/>
                </a:solidFill>
              </a:rPr>
              <a:t>This </a:t>
            </a:r>
            <a:r>
              <a:rPr lang="en" sz="1600" b="1" dirty="0">
                <a:solidFill>
                  <a:schemeClr val="tx1"/>
                </a:solidFill>
              </a:rPr>
              <a:t>is </a:t>
            </a:r>
          </a:p>
          <a:p>
            <a:pPr marL="457200" lvl="0" indent="-317500" rtl="0">
              <a:spcBef>
                <a:spcPts val="0"/>
              </a:spcBef>
              <a:buSzPct val="100000"/>
              <a:buChar char="❏"/>
            </a:pPr>
            <a:r>
              <a:rPr lang="en" sz="1600" b="1" dirty="0">
                <a:solidFill>
                  <a:schemeClr val="tx1"/>
                </a:solidFill>
              </a:rPr>
              <a:t>Your Knowledge Organisers</a:t>
            </a:r>
          </a:p>
          <a:p>
            <a:pPr marL="457200" lvl="0" indent="-317500" rtl="0">
              <a:spcBef>
                <a:spcPts val="0"/>
              </a:spcBef>
              <a:buSzPct val="100000"/>
              <a:buChar char="❏"/>
            </a:pPr>
            <a:r>
              <a:rPr lang="en" sz="1600" b="1" dirty="0">
                <a:solidFill>
                  <a:schemeClr val="tx1"/>
                </a:solidFill>
              </a:rPr>
              <a:t>The content of your lessons</a:t>
            </a:r>
          </a:p>
          <a:p>
            <a:pPr marL="457200" lvl="0" indent="-317500" rtl="0">
              <a:spcBef>
                <a:spcPts val="0"/>
              </a:spcBef>
              <a:buSzPct val="100000"/>
              <a:buChar char="❏"/>
            </a:pPr>
            <a:r>
              <a:rPr lang="en" sz="1600" b="1" dirty="0">
                <a:solidFill>
                  <a:schemeClr val="tx1"/>
                </a:solidFill>
              </a:rPr>
              <a:t>What you do for homework</a:t>
            </a:r>
          </a:p>
          <a:p>
            <a:pPr lvl="0" rtl="0">
              <a:spcBef>
                <a:spcPts val="0"/>
              </a:spcBef>
              <a:buNone/>
            </a:pPr>
            <a:r>
              <a:rPr lang="en" sz="1600" b="1" dirty="0">
                <a:solidFill>
                  <a:schemeClr val="tx1"/>
                </a:solidFill>
              </a:rPr>
              <a:t>It is tested by</a:t>
            </a:r>
          </a:p>
          <a:p>
            <a:pPr marL="457200" lvl="0" indent="-317500" rtl="0">
              <a:spcBef>
                <a:spcPts val="0"/>
              </a:spcBef>
              <a:buSzPct val="100000"/>
              <a:buChar char="❏"/>
            </a:pPr>
            <a:r>
              <a:rPr lang="en" sz="1600" b="1" dirty="0">
                <a:solidFill>
                  <a:schemeClr val="tx1"/>
                </a:solidFill>
              </a:rPr>
              <a:t>A test in week 8 of each teaching and learning cycle</a:t>
            </a:r>
          </a:p>
        </p:txBody>
      </p:sp>
    </p:spTree>
    <p:extLst>
      <p:ext uri="{BB962C8B-B14F-4D97-AF65-F5344CB8AC3E}">
        <p14:creationId xmlns:p14="http://schemas.microsoft.com/office/powerpoint/2010/main" val="206157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endParaRPr/>
          </a:p>
        </p:txBody>
      </p:sp>
      <p:sp>
        <p:nvSpPr>
          <p:cNvPr id="164" name="Shape 164"/>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pic>
        <p:nvPicPr>
          <p:cNvPr id="165" name="Shape 165"/>
          <p:cNvPicPr preferRelativeResize="0"/>
          <p:nvPr/>
        </p:nvPicPr>
        <p:blipFill>
          <a:blip r:embed="rId3">
            <a:alphaModFix/>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0002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240" name="Shape 240"/>
          <p:cNvPicPr preferRelativeResize="0"/>
          <p:nvPr/>
        </p:nvPicPr>
        <p:blipFill>
          <a:blip r:embed="rId3">
            <a:alphaModFix/>
          </a:blip>
          <a:stretch>
            <a:fillRect/>
          </a:stretch>
        </p:blipFill>
        <p:spPr>
          <a:xfrm>
            <a:off x="1133031" y="0"/>
            <a:ext cx="6877936" cy="5143500"/>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1918</Words>
  <Application>Microsoft Office PowerPoint</Application>
  <PresentationFormat>On-screen Show (16:9)</PresentationFormat>
  <Paragraphs>223</Paragraphs>
  <Slides>28</Slides>
  <Notes>25</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simple-light-2</vt:lpstr>
      <vt:lpstr>Office Theme</vt:lpstr>
      <vt:lpstr>PowerPoint Presentation</vt:lpstr>
      <vt:lpstr>Supporting the attainment of disadvantaged pupils (DfE, 2015) </vt:lpstr>
      <vt:lpstr>So how can we foster those academic study habits?</vt:lpstr>
      <vt:lpstr>Teaching and Learning Cycles           cycles per year           weeks per cycle           Weeks teaching          Assessment             Super teaching      </vt:lpstr>
      <vt:lpstr>Teaching and Learning Cycles</vt:lpstr>
      <vt:lpstr>Assessment - Skills / Predicted grades </vt:lpstr>
      <vt:lpstr>Assessment - Knowledge </vt:lpstr>
      <vt:lpstr>PowerPoint Presentation</vt:lpstr>
      <vt:lpstr>PowerPoint Presentation</vt:lpstr>
      <vt:lpstr>PowerPoint Presentation</vt:lpstr>
      <vt:lpstr>How will homework look? </vt:lpstr>
      <vt:lpstr>PowerPoint Presentation</vt:lpstr>
      <vt:lpstr>Homework Timetable 9, 10 &amp; 11</vt:lpstr>
      <vt:lpstr>PowerPoint Presentation</vt:lpstr>
      <vt:lpstr>PowerPoint Presentation</vt:lpstr>
      <vt:lpstr>  How to learn your Knowledge Organiser  You have 2 x 20 minute homeworks for each subject spread over the week.  Where you are given a Knowledge Organiser to learn you should follow   Session 1.   Read, cover, write, check  Session 2.     Either  turn you notes into either, pictures(with words), mind maps, story boards etc  (Dual Coding) OR quiz yourself - produce quizzes to test your knowledge   (Self Testing)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Checking</vt:lpstr>
      <vt:lpstr>PowerPoint Presentation</vt:lpstr>
      <vt:lpstr>Summary</vt:lpstr>
      <vt:lpstr>Problems &amp;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Mortimore</dc:creator>
  <cp:lastModifiedBy>Bridge Learning Campus</cp:lastModifiedBy>
  <cp:revision>12</cp:revision>
  <dcterms:modified xsi:type="dcterms:W3CDTF">2017-07-05T14:24:00Z</dcterms:modified>
</cp:coreProperties>
</file>